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9">
          <p15:clr>
            <a:srgbClr val="000000"/>
          </p15:clr>
        </p15:guide>
        <p15:guide id="2" pos="287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9" orient="horz"/>
        <p:guide pos="287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d9dfcec3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bd9dfcec37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d9dfcec37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bd9dfcec37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d9dfb74b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bd9dfb74b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data.go.kr/" TargetMode="External"/><Relationship Id="rId4" Type="http://schemas.openxmlformats.org/officeDocument/2006/relationships/hyperlink" Target="http://data.seoul.go.kr" TargetMode="External"/><Relationship Id="rId11" Type="http://schemas.openxmlformats.org/officeDocument/2006/relationships/image" Target="../media/image23.png"/><Relationship Id="rId10" Type="http://schemas.openxmlformats.org/officeDocument/2006/relationships/image" Target="../media/image27.png"/><Relationship Id="rId12" Type="http://schemas.openxmlformats.org/officeDocument/2006/relationships/image" Target="../media/image32.png"/><Relationship Id="rId9" Type="http://schemas.openxmlformats.org/officeDocument/2006/relationships/image" Target="../media/image33.png"/><Relationship Id="rId5" Type="http://schemas.openxmlformats.org/officeDocument/2006/relationships/hyperlink" Target="https://www.dbpia.co.kr/pdf/pdfView.do?nodeId=NODE07114713&amp;mark=0&amp;useDate=&amp;bookmarkCnt=1&amp;ipRange=N&amp;accessgl=Y&amp;language=ko" TargetMode="External"/><Relationship Id="rId6" Type="http://schemas.openxmlformats.org/officeDocument/2006/relationships/hyperlink" Target="https://www.koreascience.or.kr/article/JAKO201716842429465.pdf" TargetMode="External"/><Relationship Id="rId7" Type="http://schemas.openxmlformats.org/officeDocument/2006/relationships/image" Target="../media/image31.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flipH="1">
            <a:off x="5867400" y="1262592"/>
            <a:ext cx="3276600" cy="32766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p13"/>
          <p:cNvSpPr/>
          <p:nvPr/>
        </p:nvSpPr>
        <p:spPr>
          <a:xfrm rot="10800000">
            <a:off x="5867400" y="2421467"/>
            <a:ext cx="3276600" cy="32766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13"/>
          <p:cNvSpPr txBox="1"/>
          <p:nvPr>
            <p:ph type="ctrTitle"/>
          </p:nvPr>
        </p:nvSpPr>
        <p:spPr>
          <a:xfrm>
            <a:off x="2218859" y="2593096"/>
            <a:ext cx="4644900" cy="1214400"/>
          </a:xfrm>
          <a:prstGeom prst="rect">
            <a:avLst/>
          </a:prstGeom>
          <a:noFill/>
          <a:ln>
            <a:noFill/>
          </a:ln>
        </p:spPr>
        <p:txBody>
          <a:bodyPr anchorCtr="0" anchor="b" bIns="45700" lIns="91425" spcFirstLastPara="1" rIns="91425" wrap="square" tIns="45700">
            <a:noAutofit/>
          </a:bodyPr>
          <a:lstStyle/>
          <a:p>
            <a:pPr indent="0" lvl="0" marL="0" marR="0" rtl="0" algn="r">
              <a:lnSpc>
                <a:spcPct val="160000"/>
              </a:lnSpc>
              <a:spcBef>
                <a:spcPts val="0"/>
              </a:spcBef>
              <a:spcAft>
                <a:spcPts val="0"/>
              </a:spcAft>
              <a:buClr>
                <a:srgbClr val="000000"/>
              </a:buClr>
              <a:buSzPts val="2400"/>
              <a:buFont typeface="Malgun Gothic"/>
              <a:buNone/>
            </a:pPr>
            <a:r>
              <a:rPr b="1" lang="ko-KR" sz="2400">
                <a:solidFill>
                  <a:srgbClr val="000000"/>
                </a:solidFill>
                <a:latin typeface="Malgun Gothic"/>
                <a:ea typeface="Malgun Gothic"/>
                <a:cs typeface="Malgun Gothic"/>
                <a:sym typeface="Malgun Gothic"/>
              </a:rPr>
              <a:t>공공자전거 대여소 적정 위치에 대한 방향성 모색</a:t>
            </a:r>
            <a:endParaRPr b="1" sz="2400">
              <a:solidFill>
                <a:srgbClr val="000000"/>
              </a:solidFill>
              <a:latin typeface="Malgun Gothic"/>
              <a:ea typeface="Malgun Gothic"/>
              <a:cs typeface="Malgun Gothic"/>
              <a:sym typeface="Malgun Gothic"/>
            </a:endParaRPr>
          </a:p>
        </p:txBody>
      </p:sp>
      <p:sp>
        <p:nvSpPr>
          <p:cNvPr id="91" name="Google Shape;91;p13"/>
          <p:cNvSpPr txBox="1"/>
          <p:nvPr>
            <p:ph idx="1" type="subTitle"/>
          </p:nvPr>
        </p:nvSpPr>
        <p:spPr>
          <a:xfrm>
            <a:off x="2507995" y="3910014"/>
            <a:ext cx="4533600" cy="475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525252"/>
              </a:buClr>
              <a:buSzPts val="1800"/>
              <a:buNone/>
            </a:pPr>
            <a:r>
              <a:rPr b="1" lang="ko-KR" sz="1500">
                <a:solidFill>
                  <a:srgbClr val="7F7F7F"/>
                </a:solidFill>
                <a:latin typeface="Malgun Gothic"/>
                <a:ea typeface="Malgun Gothic"/>
                <a:cs typeface="Malgun Gothic"/>
                <a:sym typeface="Malgun Gothic"/>
              </a:rPr>
              <a:t>1조 : 최세윤 김은비 백영서 홍석준</a:t>
            </a:r>
            <a:endParaRPr b="1" sz="1500">
              <a:solidFill>
                <a:srgbClr val="7F7F7F"/>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cxnSp>
        <p:nvCxnSpPr>
          <p:cNvPr id="209" name="Google Shape;209;p22"/>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10" name="Google Shape;210;p22"/>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211" name="Google Shape;211;p22"/>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구별 대여소 거치대 수 비교</a:t>
            </a:r>
            <a:endParaRPr b="1" sz="2400">
              <a:solidFill>
                <a:srgbClr val="A0B4E6"/>
              </a:solidFill>
              <a:latin typeface="Malgun Gothic"/>
              <a:ea typeface="Malgun Gothic"/>
              <a:cs typeface="Malgun Gothic"/>
              <a:sym typeface="Malgun Gothic"/>
            </a:endParaRPr>
          </a:p>
        </p:txBody>
      </p:sp>
      <p:sp>
        <p:nvSpPr>
          <p:cNvPr id="212" name="Google Shape;212;p22"/>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22"/>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4" name="Google Shape;214;p22"/>
          <p:cNvPicPr preferRelativeResize="0"/>
          <p:nvPr>
            <p:ph idx="1" type="body"/>
          </p:nvPr>
        </p:nvPicPr>
        <p:blipFill rotWithShape="1">
          <a:blip r:embed="rId3">
            <a:alphaModFix/>
          </a:blip>
          <a:srcRect b="0" l="0" r="0" t="0"/>
          <a:stretch/>
        </p:blipFill>
        <p:spPr>
          <a:xfrm>
            <a:off x="106494" y="2037622"/>
            <a:ext cx="3475822" cy="3691935"/>
          </a:xfrm>
          <a:prstGeom prst="rect">
            <a:avLst/>
          </a:prstGeom>
          <a:noFill/>
          <a:ln>
            <a:noFill/>
          </a:ln>
        </p:spPr>
      </p:pic>
      <p:pic>
        <p:nvPicPr>
          <p:cNvPr descr="EMB00002ae809fe" id="215" name="Google Shape;215;p22"/>
          <p:cNvPicPr preferRelativeResize="0"/>
          <p:nvPr/>
        </p:nvPicPr>
        <p:blipFill rotWithShape="1">
          <a:blip r:embed="rId4">
            <a:alphaModFix/>
          </a:blip>
          <a:srcRect b="0" l="0" r="0" t="0"/>
          <a:stretch/>
        </p:blipFill>
        <p:spPr>
          <a:xfrm>
            <a:off x="4295775" y="1704976"/>
            <a:ext cx="4848225" cy="4364748"/>
          </a:xfrm>
          <a:prstGeom prst="rect">
            <a:avLst/>
          </a:prstGeom>
          <a:noFill/>
          <a:ln>
            <a:noFill/>
          </a:ln>
        </p:spPr>
      </p:pic>
      <p:sp>
        <p:nvSpPr>
          <p:cNvPr id="216" name="Google Shape;216;p22"/>
          <p:cNvSpPr/>
          <p:nvPr/>
        </p:nvSpPr>
        <p:spPr>
          <a:xfrm>
            <a:off x="3760405" y="3429000"/>
            <a:ext cx="402020" cy="559676"/>
          </a:xfrm>
          <a:prstGeom prst="rightArrow">
            <a:avLst>
              <a:gd fmla="val 50000" name="adj1"/>
              <a:gd fmla="val 50000" name="adj2"/>
            </a:avLst>
          </a:prstGeom>
          <a:solidFill>
            <a:schemeClr val="accen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cxnSp>
        <p:nvCxnSpPr>
          <p:cNvPr id="221" name="Google Shape;221;p23"/>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22" name="Google Shape;222;p23"/>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223" name="Google Shape;223;p23"/>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구별 대여, 반납 건수 비교</a:t>
            </a:r>
            <a:endParaRPr b="1" sz="2400">
              <a:solidFill>
                <a:srgbClr val="A0B4E6"/>
              </a:solidFill>
              <a:latin typeface="Malgun Gothic"/>
              <a:ea typeface="Malgun Gothic"/>
              <a:cs typeface="Malgun Gothic"/>
              <a:sym typeface="Malgun Gothic"/>
            </a:endParaRPr>
          </a:p>
        </p:txBody>
      </p:sp>
      <p:sp>
        <p:nvSpPr>
          <p:cNvPr id="224" name="Google Shape;224;p23"/>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23"/>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6" name="Google Shape;226;p23"/>
          <p:cNvPicPr preferRelativeResize="0"/>
          <p:nvPr>
            <p:ph idx="1" type="body"/>
          </p:nvPr>
        </p:nvPicPr>
        <p:blipFill rotWithShape="1">
          <a:blip r:embed="rId3">
            <a:alphaModFix/>
          </a:blip>
          <a:srcRect b="0" l="0" r="0" t="0"/>
          <a:stretch/>
        </p:blipFill>
        <p:spPr>
          <a:xfrm>
            <a:off x="91059" y="1974085"/>
            <a:ext cx="3649668" cy="3849303"/>
          </a:xfrm>
          <a:prstGeom prst="rect">
            <a:avLst/>
          </a:prstGeom>
          <a:noFill/>
          <a:ln>
            <a:noFill/>
          </a:ln>
        </p:spPr>
      </p:pic>
      <p:pic>
        <p:nvPicPr>
          <p:cNvPr descr="EMB00002ae80a04" id="227" name="Google Shape;227;p23"/>
          <p:cNvPicPr preferRelativeResize="0"/>
          <p:nvPr/>
        </p:nvPicPr>
        <p:blipFill rotWithShape="1">
          <a:blip r:embed="rId4">
            <a:alphaModFix/>
          </a:blip>
          <a:srcRect b="0" l="0" r="0" t="0"/>
          <a:stretch/>
        </p:blipFill>
        <p:spPr>
          <a:xfrm>
            <a:off x="4240032" y="1677128"/>
            <a:ext cx="4903967" cy="4333171"/>
          </a:xfrm>
          <a:prstGeom prst="rect">
            <a:avLst/>
          </a:prstGeom>
          <a:noFill/>
          <a:ln>
            <a:noFill/>
          </a:ln>
        </p:spPr>
      </p:pic>
      <p:sp>
        <p:nvSpPr>
          <p:cNvPr id="228" name="Google Shape;228;p23"/>
          <p:cNvSpPr/>
          <p:nvPr/>
        </p:nvSpPr>
        <p:spPr>
          <a:xfrm>
            <a:off x="3843331" y="3563673"/>
            <a:ext cx="335312" cy="466808"/>
          </a:xfrm>
          <a:prstGeom prst="rightArrow">
            <a:avLst>
              <a:gd fmla="val 50000" name="adj1"/>
              <a:gd fmla="val 50000" name="adj2"/>
            </a:avLst>
          </a:prstGeom>
          <a:solidFill>
            <a:schemeClr val="accen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cxnSp>
        <p:nvCxnSpPr>
          <p:cNvPr id="233" name="Google Shape;233;p24"/>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34" name="Google Shape;234;p24"/>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235" name="Google Shape;235;p24"/>
          <p:cNvSpPr txBox="1"/>
          <p:nvPr>
            <p:ph type="title"/>
          </p:nvPr>
        </p:nvSpPr>
        <p:spPr>
          <a:xfrm>
            <a:off x="332317" y="1017060"/>
            <a:ext cx="6628174"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공공자전거 대여소 이름에 공원, 숲 有/無 확인</a:t>
            </a:r>
            <a:endParaRPr b="1" sz="2400">
              <a:solidFill>
                <a:srgbClr val="A0B4E6"/>
              </a:solidFill>
              <a:latin typeface="Malgun Gothic"/>
              <a:ea typeface="Malgun Gothic"/>
              <a:cs typeface="Malgun Gothic"/>
              <a:sym typeface="Malgun Gothic"/>
            </a:endParaRPr>
          </a:p>
        </p:txBody>
      </p:sp>
      <p:sp>
        <p:nvSpPr>
          <p:cNvPr id="236" name="Google Shape;236;p24"/>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24"/>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8" name="Google Shape;238;p24"/>
          <p:cNvPicPr preferRelativeResize="0"/>
          <p:nvPr>
            <p:ph idx="1" type="body"/>
          </p:nvPr>
        </p:nvPicPr>
        <p:blipFill rotWithShape="1">
          <a:blip r:embed="rId3">
            <a:alphaModFix/>
          </a:blip>
          <a:srcRect b="0" l="0" r="0" t="0"/>
          <a:stretch/>
        </p:blipFill>
        <p:spPr>
          <a:xfrm>
            <a:off x="185151" y="2021528"/>
            <a:ext cx="6099057" cy="4246621"/>
          </a:xfrm>
          <a:prstGeom prst="rect">
            <a:avLst/>
          </a:prstGeom>
          <a:noFill/>
          <a:ln>
            <a:noFill/>
          </a:ln>
        </p:spPr>
      </p:pic>
      <p:pic>
        <p:nvPicPr>
          <p:cNvPr id="239" name="Google Shape;239;p24"/>
          <p:cNvPicPr preferRelativeResize="0"/>
          <p:nvPr/>
        </p:nvPicPr>
        <p:blipFill rotWithShape="1">
          <a:blip r:embed="rId4">
            <a:alphaModFix/>
          </a:blip>
          <a:srcRect b="0" l="0" r="0" t="0"/>
          <a:stretch/>
        </p:blipFill>
        <p:spPr>
          <a:xfrm>
            <a:off x="4991543" y="1521517"/>
            <a:ext cx="4152457" cy="53364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25"/>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45" name="Google Shape;245;p25"/>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246" name="Google Shape;246;p25"/>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자전거 대여소와 지하철 사이의 거리 계산</a:t>
            </a:r>
            <a:endParaRPr b="1" sz="2400">
              <a:solidFill>
                <a:srgbClr val="A0B4E6"/>
              </a:solidFill>
              <a:latin typeface="Malgun Gothic"/>
              <a:ea typeface="Malgun Gothic"/>
              <a:cs typeface="Malgun Gothic"/>
              <a:sym typeface="Malgun Gothic"/>
            </a:endParaRPr>
          </a:p>
        </p:txBody>
      </p:sp>
      <p:sp>
        <p:nvSpPr>
          <p:cNvPr id="247" name="Google Shape;247;p25"/>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p25"/>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9" name="Google Shape;249;p25"/>
          <p:cNvPicPr preferRelativeResize="0"/>
          <p:nvPr>
            <p:ph idx="1" type="body"/>
          </p:nvPr>
        </p:nvPicPr>
        <p:blipFill rotWithShape="1">
          <a:blip r:embed="rId3">
            <a:alphaModFix/>
          </a:blip>
          <a:srcRect b="0" l="0" r="0" t="0"/>
          <a:stretch/>
        </p:blipFill>
        <p:spPr>
          <a:xfrm>
            <a:off x="407954" y="1567137"/>
            <a:ext cx="5301945" cy="51343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cxnSp>
        <p:nvCxnSpPr>
          <p:cNvPr id="254" name="Google Shape;254;p26"/>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55" name="Google Shape;255;p26"/>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256" name="Google Shape;256;p26"/>
          <p:cNvSpPr txBox="1"/>
          <p:nvPr>
            <p:ph type="title"/>
          </p:nvPr>
        </p:nvSpPr>
        <p:spPr>
          <a:xfrm>
            <a:off x="332317" y="1017060"/>
            <a:ext cx="6089400" cy="56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자전거 대여소와 주변 유동인구 수 계산</a:t>
            </a:r>
            <a:endParaRPr b="1" sz="2400">
              <a:solidFill>
                <a:srgbClr val="A0B4E6"/>
              </a:solidFill>
              <a:latin typeface="Malgun Gothic"/>
              <a:ea typeface="Malgun Gothic"/>
              <a:cs typeface="Malgun Gothic"/>
              <a:sym typeface="Malgun Gothic"/>
            </a:endParaRPr>
          </a:p>
        </p:txBody>
      </p:sp>
      <p:sp>
        <p:nvSpPr>
          <p:cNvPr id="257" name="Google Shape;257;p26"/>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p26"/>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9" name="Google Shape;259;p26"/>
          <p:cNvPicPr preferRelativeResize="0"/>
          <p:nvPr/>
        </p:nvPicPr>
        <p:blipFill>
          <a:blip r:embed="rId3">
            <a:alphaModFix/>
          </a:blip>
          <a:stretch>
            <a:fillRect/>
          </a:stretch>
        </p:blipFill>
        <p:spPr>
          <a:xfrm>
            <a:off x="457200" y="1749635"/>
            <a:ext cx="2988805" cy="4973940"/>
          </a:xfrm>
          <a:prstGeom prst="rect">
            <a:avLst/>
          </a:prstGeom>
          <a:noFill/>
          <a:ln>
            <a:noFill/>
          </a:ln>
        </p:spPr>
      </p:pic>
      <p:pic>
        <p:nvPicPr>
          <p:cNvPr id="260" name="Google Shape;260;p26"/>
          <p:cNvPicPr preferRelativeResize="0"/>
          <p:nvPr/>
        </p:nvPicPr>
        <p:blipFill>
          <a:blip r:embed="rId4">
            <a:alphaModFix/>
          </a:blip>
          <a:stretch>
            <a:fillRect/>
          </a:stretch>
        </p:blipFill>
        <p:spPr>
          <a:xfrm>
            <a:off x="3825255" y="1749635"/>
            <a:ext cx="4185222" cy="4973940"/>
          </a:xfrm>
          <a:prstGeom prst="rect">
            <a:avLst/>
          </a:prstGeom>
          <a:noFill/>
          <a:ln>
            <a:noFill/>
          </a:ln>
        </p:spPr>
      </p:pic>
      <p:sp>
        <p:nvSpPr>
          <p:cNvPr id="261" name="Google Shape;261;p26"/>
          <p:cNvSpPr/>
          <p:nvPr/>
        </p:nvSpPr>
        <p:spPr>
          <a:xfrm>
            <a:off x="5046250" y="1867325"/>
            <a:ext cx="1000500" cy="4856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cxnSp>
        <p:nvCxnSpPr>
          <p:cNvPr id="266" name="Google Shape;266;p27"/>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67" name="Google Shape;267;p27"/>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04. 결과 및 결론 </a:t>
            </a:r>
            <a:endParaRPr b="1" i="0" sz="1200" u="none" cap="none" strike="noStrike">
              <a:solidFill>
                <a:srgbClr val="7F7F7F"/>
              </a:solidFill>
              <a:latin typeface="Malgun Gothic"/>
              <a:ea typeface="Malgun Gothic"/>
              <a:cs typeface="Malgun Gothic"/>
              <a:sym typeface="Malgun Gothic"/>
            </a:endParaRPr>
          </a:p>
        </p:txBody>
      </p:sp>
      <p:sp>
        <p:nvSpPr>
          <p:cNvPr id="268" name="Google Shape;268;p27"/>
          <p:cNvSpPr txBox="1"/>
          <p:nvPr>
            <p:ph type="title"/>
          </p:nvPr>
        </p:nvSpPr>
        <p:spPr>
          <a:xfrm>
            <a:off x="332317" y="1017060"/>
            <a:ext cx="6089400" cy="56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데이터셋 학습</a:t>
            </a:r>
            <a:endParaRPr b="1" sz="2400">
              <a:solidFill>
                <a:srgbClr val="A0B4E6"/>
              </a:solidFill>
              <a:latin typeface="Malgun Gothic"/>
              <a:ea typeface="Malgun Gothic"/>
              <a:cs typeface="Malgun Gothic"/>
              <a:sym typeface="Malgun Gothic"/>
            </a:endParaRPr>
          </a:p>
        </p:txBody>
      </p:sp>
      <p:sp>
        <p:nvSpPr>
          <p:cNvPr id="269" name="Google Shape;269;p27"/>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p27"/>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1" name="Google Shape;271;p27"/>
          <p:cNvPicPr preferRelativeResize="0"/>
          <p:nvPr/>
        </p:nvPicPr>
        <p:blipFill>
          <a:blip r:embed="rId3">
            <a:alphaModFix/>
          </a:blip>
          <a:stretch>
            <a:fillRect/>
          </a:stretch>
        </p:blipFill>
        <p:spPr>
          <a:xfrm>
            <a:off x="228600" y="1597235"/>
            <a:ext cx="4777308" cy="4973941"/>
          </a:xfrm>
          <a:prstGeom prst="rect">
            <a:avLst/>
          </a:prstGeom>
          <a:noFill/>
          <a:ln>
            <a:noFill/>
          </a:ln>
        </p:spPr>
      </p:pic>
      <p:pic>
        <p:nvPicPr>
          <p:cNvPr id="272" name="Google Shape;272;p27"/>
          <p:cNvPicPr preferRelativeResize="0"/>
          <p:nvPr/>
        </p:nvPicPr>
        <p:blipFill>
          <a:blip r:embed="rId4">
            <a:alphaModFix/>
          </a:blip>
          <a:stretch>
            <a:fillRect/>
          </a:stretch>
        </p:blipFill>
        <p:spPr>
          <a:xfrm>
            <a:off x="5972292" y="1017041"/>
            <a:ext cx="2417482" cy="5705010"/>
          </a:xfrm>
          <a:prstGeom prst="rect">
            <a:avLst/>
          </a:prstGeom>
          <a:noFill/>
          <a:ln>
            <a:noFill/>
          </a:ln>
        </p:spPr>
      </p:pic>
      <p:sp>
        <p:nvSpPr>
          <p:cNvPr id="273" name="Google Shape;273;p27"/>
          <p:cNvSpPr/>
          <p:nvPr/>
        </p:nvSpPr>
        <p:spPr>
          <a:xfrm>
            <a:off x="5364305" y="3427425"/>
            <a:ext cx="402000" cy="559800"/>
          </a:xfrm>
          <a:prstGeom prst="rightArrow">
            <a:avLst>
              <a:gd fmla="val 50000" name="adj1"/>
              <a:gd fmla="val 50000" name="adj2"/>
            </a:avLst>
          </a:prstGeom>
          <a:solidFill>
            <a:schemeClr val="accen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cxnSp>
        <p:nvCxnSpPr>
          <p:cNvPr id="278" name="Google Shape;278;p28"/>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79" name="Google Shape;279;p28"/>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04. 결과 및 결론 </a:t>
            </a:r>
            <a:endParaRPr b="1" i="0" sz="1200" u="none" cap="none" strike="noStrike">
              <a:solidFill>
                <a:srgbClr val="7F7F7F"/>
              </a:solidFill>
              <a:latin typeface="Malgun Gothic"/>
              <a:ea typeface="Malgun Gothic"/>
              <a:cs typeface="Malgun Gothic"/>
              <a:sym typeface="Malgun Gothic"/>
            </a:endParaRPr>
          </a:p>
        </p:txBody>
      </p:sp>
      <p:sp>
        <p:nvSpPr>
          <p:cNvPr id="280" name="Google Shape;280;p28"/>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학습 및 사용자 입력 폼 생성</a:t>
            </a:r>
            <a:endParaRPr b="1" sz="2400">
              <a:solidFill>
                <a:srgbClr val="A0B4E6"/>
              </a:solidFill>
              <a:latin typeface="Malgun Gothic"/>
              <a:ea typeface="Malgun Gothic"/>
              <a:cs typeface="Malgun Gothic"/>
              <a:sym typeface="Malgun Gothic"/>
            </a:endParaRPr>
          </a:p>
        </p:txBody>
      </p:sp>
      <p:sp>
        <p:nvSpPr>
          <p:cNvPr id="281" name="Google Shape;281;p28"/>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p28"/>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83" name="Google Shape;283;p28"/>
          <p:cNvPicPr preferRelativeResize="0"/>
          <p:nvPr/>
        </p:nvPicPr>
        <p:blipFill rotWithShape="1">
          <a:blip r:embed="rId3">
            <a:alphaModFix/>
          </a:blip>
          <a:srcRect b="0" l="0" r="0" t="0"/>
          <a:stretch/>
        </p:blipFill>
        <p:spPr>
          <a:xfrm>
            <a:off x="537328" y="1937727"/>
            <a:ext cx="8069344" cy="4127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cxnSp>
        <p:nvCxnSpPr>
          <p:cNvPr id="288" name="Google Shape;288;p29"/>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89" name="Google Shape;289;p29"/>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04. 결과 및 결론 </a:t>
            </a:r>
            <a:endParaRPr b="1" i="0" sz="1200" u="none" cap="none" strike="noStrike">
              <a:solidFill>
                <a:srgbClr val="7F7F7F"/>
              </a:solidFill>
              <a:latin typeface="Malgun Gothic"/>
              <a:ea typeface="Malgun Gothic"/>
              <a:cs typeface="Malgun Gothic"/>
              <a:sym typeface="Malgun Gothic"/>
            </a:endParaRPr>
          </a:p>
        </p:txBody>
      </p:sp>
      <p:sp>
        <p:nvSpPr>
          <p:cNvPr id="290" name="Google Shape;290;p29"/>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결과 및 결론</a:t>
            </a:r>
            <a:endParaRPr b="1" sz="2400">
              <a:solidFill>
                <a:srgbClr val="A0B4E6"/>
              </a:solidFill>
              <a:latin typeface="Malgun Gothic"/>
              <a:ea typeface="Malgun Gothic"/>
              <a:cs typeface="Malgun Gothic"/>
              <a:sym typeface="Malgun Gothic"/>
            </a:endParaRPr>
          </a:p>
        </p:txBody>
      </p:sp>
      <p:sp>
        <p:nvSpPr>
          <p:cNvPr id="291" name="Google Shape;291;p29"/>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29"/>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29"/>
          <p:cNvSpPr txBox="1"/>
          <p:nvPr>
            <p:ph idx="1" type="body"/>
          </p:nvPr>
        </p:nvSpPr>
        <p:spPr>
          <a:xfrm>
            <a:off x="866975" y="1579250"/>
            <a:ext cx="7391400" cy="4789800"/>
          </a:xfrm>
          <a:prstGeom prst="rect">
            <a:avLst/>
          </a:prstGeom>
          <a:noFill/>
          <a:ln>
            <a:noFill/>
          </a:ln>
        </p:spPr>
        <p:txBody>
          <a:bodyPr anchorCtr="0" anchor="t" bIns="45700" lIns="91425" spcFirstLastPara="1" rIns="91425" wrap="square" tIns="45700">
            <a:normAutofit/>
          </a:bodyPr>
          <a:lstStyle/>
          <a:p>
            <a:pPr indent="-323850" lvl="0" marL="457200" rtl="0" algn="l">
              <a:lnSpc>
                <a:spcPct val="150000"/>
              </a:lnSpc>
              <a:spcBef>
                <a:spcPts val="0"/>
              </a:spcBef>
              <a:spcAft>
                <a:spcPts val="0"/>
              </a:spcAft>
              <a:buSzPts val="1500"/>
              <a:buFont typeface="Malgun Gothic"/>
              <a:buChar char="-"/>
            </a:pPr>
            <a:r>
              <a:rPr b="1" lang="ko-KR" sz="1500">
                <a:latin typeface="Malgun Gothic"/>
                <a:ea typeface="Malgun Gothic"/>
                <a:cs typeface="Malgun Gothic"/>
                <a:sym typeface="Malgun Gothic"/>
              </a:rPr>
              <a:t>공공자전거의 수요는 주변의 공원, 숲의 유/무와 지하철 역과의 거리</a:t>
            </a:r>
            <a:r>
              <a:rPr b="1" lang="ko-KR" sz="1300">
                <a:latin typeface="Malgun Gothic"/>
                <a:ea typeface="Malgun Gothic"/>
                <a:cs typeface="Malgun Gothic"/>
                <a:sym typeface="Malgun Gothic"/>
              </a:rPr>
              <a:t>(m)</a:t>
            </a:r>
            <a:r>
              <a:rPr b="1" lang="ko-KR" sz="1500">
                <a:latin typeface="Malgun Gothic"/>
                <a:ea typeface="Malgun Gothic"/>
                <a:cs typeface="Malgun Gothic"/>
                <a:sym typeface="Malgun Gothic"/>
              </a:rPr>
              <a:t>, 유동인구 수</a:t>
            </a:r>
            <a:r>
              <a:rPr b="1" lang="ko-KR" sz="1300">
                <a:latin typeface="Malgun Gothic"/>
                <a:ea typeface="Malgun Gothic"/>
                <a:cs typeface="Malgun Gothic"/>
                <a:sym typeface="Malgun Gothic"/>
              </a:rPr>
              <a:t>(일주일)</a:t>
            </a:r>
            <a:r>
              <a:rPr b="1" lang="ko-KR" sz="1500">
                <a:latin typeface="Malgun Gothic"/>
                <a:ea typeface="Malgun Gothic"/>
                <a:cs typeface="Malgun Gothic"/>
                <a:sym typeface="Malgun Gothic"/>
              </a:rPr>
              <a:t>의 따라 예측하여, 유동인구 수와 지하철 역과의 거리를 입력하여 공원, 숲의 유/무를 확인하면 1년간의 수요</a:t>
            </a:r>
            <a:r>
              <a:rPr b="1" lang="ko-KR" sz="1300">
                <a:latin typeface="Malgun Gothic"/>
                <a:ea typeface="Malgun Gothic"/>
                <a:cs typeface="Malgun Gothic"/>
                <a:sym typeface="Malgun Gothic"/>
              </a:rPr>
              <a:t>(대여+반납)</a:t>
            </a:r>
            <a:r>
              <a:rPr b="1" lang="ko-KR" sz="1500">
                <a:latin typeface="Malgun Gothic"/>
                <a:ea typeface="Malgun Gothic"/>
                <a:cs typeface="Malgun Gothic"/>
                <a:sym typeface="Malgun Gothic"/>
              </a:rPr>
              <a:t>를 예측한 값이 나옴.</a:t>
            </a:r>
            <a:endParaRPr b="1" sz="1500">
              <a:latin typeface="Malgun Gothic"/>
              <a:ea typeface="Malgun Gothic"/>
              <a:cs typeface="Malgun Gothic"/>
              <a:sym typeface="Malgun Gothic"/>
            </a:endParaRPr>
          </a:p>
          <a:p>
            <a:pPr indent="0" lvl="0" marL="457200" rtl="0" algn="l">
              <a:lnSpc>
                <a:spcPct val="115000"/>
              </a:lnSpc>
              <a:spcBef>
                <a:spcPts val="0"/>
              </a:spcBef>
              <a:spcAft>
                <a:spcPts val="0"/>
              </a:spcAft>
              <a:buNone/>
            </a:pPr>
            <a:r>
              <a:t/>
            </a:r>
            <a:endParaRPr b="1" sz="1500">
              <a:latin typeface="Malgun Gothic"/>
              <a:ea typeface="Malgun Gothic"/>
              <a:cs typeface="Malgun Gothic"/>
              <a:sym typeface="Malgun Gothic"/>
            </a:endParaRPr>
          </a:p>
          <a:p>
            <a:pPr indent="-323850" lvl="0" marL="457200" rtl="0" algn="l">
              <a:lnSpc>
                <a:spcPct val="150000"/>
              </a:lnSpc>
              <a:spcBef>
                <a:spcPts val="0"/>
              </a:spcBef>
              <a:spcAft>
                <a:spcPts val="0"/>
              </a:spcAft>
              <a:buSzPts val="1500"/>
              <a:buFont typeface="Malgun Gothic"/>
              <a:buChar char="-"/>
            </a:pPr>
            <a:r>
              <a:rPr b="1" lang="ko-KR" sz="1500">
                <a:latin typeface="Malgun Gothic"/>
                <a:ea typeface="Malgun Gothic"/>
                <a:cs typeface="Malgun Gothic"/>
                <a:sym typeface="Malgun Gothic"/>
              </a:rPr>
              <a:t>공공자전거를 이용하는 사람들이 매년 증가하고 있고, 그만큼 새로운 공공자전거의 대여소의 필요성이 증가하고 있어 서울 이외에 순차적으로 인구가 많은 지역에 생길 수 있는 가능성이 있다고 생각됨.</a:t>
            </a:r>
            <a:endParaRPr b="1" sz="1500">
              <a:latin typeface="Malgun Gothic"/>
              <a:ea typeface="Malgun Gothic"/>
              <a:cs typeface="Malgun Gothic"/>
              <a:sym typeface="Malgun Gothic"/>
            </a:endParaRPr>
          </a:p>
          <a:p>
            <a:pPr indent="0" lvl="0" marL="457200" rtl="0" algn="l">
              <a:lnSpc>
                <a:spcPct val="115000"/>
              </a:lnSpc>
              <a:spcBef>
                <a:spcPts val="0"/>
              </a:spcBef>
              <a:spcAft>
                <a:spcPts val="0"/>
              </a:spcAft>
              <a:buNone/>
            </a:pPr>
            <a:r>
              <a:t/>
            </a:r>
            <a:endParaRPr b="1" sz="1000">
              <a:latin typeface="Malgun Gothic"/>
              <a:ea typeface="Malgun Gothic"/>
              <a:cs typeface="Malgun Gothic"/>
              <a:sym typeface="Malgun Gothic"/>
            </a:endParaRPr>
          </a:p>
          <a:p>
            <a:pPr indent="-323850" lvl="0" marL="457200" rtl="0" algn="l">
              <a:lnSpc>
                <a:spcPct val="150000"/>
              </a:lnSpc>
              <a:spcBef>
                <a:spcPts val="1500"/>
              </a:spcBef>
              <a:spcAft>
                <a:spcPts val="0"/>
              </a:spcAft>
              <a:buSzPts val="1500"/>
              <a:buFont typeface="Malgun Gothic"/>
              <a:buChar char="-"/>
            </a:pPr>
            <a:r>
              <a:rPr b="1" lang="ko-KR" sz="1500">
                <a:highlight>
                  <a:srgbClr val="FFFFFF"/>
                </a:highlight>
                <a:latin typeface="Malgun Gothic"/>
                <a:ea typeface="Malgun Gothic"/>
                <a:cs typeface="Malgun Gothic"/>
                <a:sym typeface="Malgun Gothic"/>
              </a:rPr>
              <a:t>공공자전거 수요 예측 프로그램을 통해서 판단을 효율적으로 할 수 있도록 기대하는 바이며, 더 정확한 데이터 확보할 수 있다면 학습 데이터의 정확도를 올릴 수 있을걸로 예상.</a:t>
            </a:r>
            <a:endParaRPr b="1" sz="1500">
              <a:latin typeface="Malgun Gothic"/>
              <a:ea typeface="Malgun Gothic"/>
              <a:cs typeface="Malgun Gothic"/>
              <a:sym typeface="Malgun Gothic"/>
            </a:endParaRPr>
          </a:p>
          <a:p>
            <a:pPr indent="0" lvl="0" marL="457200" rtl="0" algn="l">
              <a:lnSpc>
                <a:spcPct val="115000"/>
              </a:lnSpc>
              <a:spcBef>
                <a:spcPts val="1500"/>
              </a:spcBef>
              <a:spcAft>
                <a:spcPts val="1500"/>
              </a:spcAft>
              <a:buNone/>
            </a:pPr>
            <a:r>
              <a:t/>
            </a:r>
            <a:endParaRPr b="1" sz="1500">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ppt_w</p:attrName>
                                        </p:attrNameLst>
                                      </p:cBhvr>
                                      <p:tavLst>
                                        <p:tav fmla="" tm="0">
                                          <p:val>
                                            <p:strVal val="0"/>
                                          </p:val>
                                        </p:tav>
                                        <p:tav fmla="" tm="100000">
                                          <p:val>
                                            <p:strVal val="#ppt_w"/>
                                          </p:val>
                                        </p:tav>
                                      </p:tavLst>
                                    </p:anim>
                                    <p:anim calcmode="lin" valueType="num">
                                      <p:cBhvr additive="base">
                                        <p:cTn dur="500"/>
                                        <p:tgtEl>
                                          <p:spTgt spid="2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cxnSp>
        <p:nvCxnSpPr>
          <p:cNvPr id="298" name="Google Shape;298;p30"/>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299" name="Google Shape;299;p30"/>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a:t>
            </a:r>
            <a:r>
              <a:rPr b="1" lang="ko-KR" sz="1200">
                <a:solidFill>
                  <a:srgbClr val="7F7F7F"/>
                </a:solidFill>
                <a:latin typeface="Malgun Gothic"/>
                <a:ea typeface="Malgun Gothic"/>
                <a:cs typeface="Malgun Gothic"/>
                <a:sym typeface="Malgun Gothic"/>
              </a:rPr>
              <a:t>5. 마무리</a:t>
            </a:r>
            <a:r>
              <a:rPr b="1" i="0" lang="ko-KR" sz="1200" u="none" cap="none" strike="noStrike">
                <a:solidFill>
                  <a:srgbClr val="7F7F7F"/>
                </a:solidFill>
                <a:latin typeface="Malgun Gothic"/>
                <a:ea typeface="Malgun Gothic"/>
                <a:cs typeface="Malgun Gothic"/>
                <a:sym typeface="Malgun Gothic"/>
              </a:rPr>
              <a:t> </a:t>
            </a:r>
            <a:endParaRPr b="1" i="0" sz="1200" u="none" cap="none" strike="noStrike">
              <a:solidFill>
                <a:srgbClr val="7F7F7F"/>
              </a:solidFill>
              <a:latin typeface="Malgun Gothic"/>
              <a:ea typeface="Malgun Gothic"/>
              <a:cs typeface="Malgun Gothic"/>
              <a:sym typeface="Malgun Gothic"/>
            </a:endParaRPr>
          </a:p>
        </p:txBody>
      </p:sp>
      <p:sp>
        <p:nvSpPr>
          <p:cNvPr id="300" name="Google Shape;300;p30"/>
          <p:cNvSpPr txBox="1"/>
          <p:nvPr>
            <p:ph type="title"/>
          </p:nvPr>
        </p:nvSpPr>
        <p:spPr>
          <a:xfrm>
            <a:off x="332317" y="1017060"/>
            <a:ext cx="6089400" cy="56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개발 환경</a:t>
            </a:r>
            <a:endParaRPr b="1" sz="2400">
              <a:solidFill>
                <a:srgbClr val="A0B4E6"/>
              </a:solidFill>
              <a:latin typeface="Malgun Gothic"/>
              <a:ea typeface="Malgun Gothic"/>
              <a:cs typeface="Malgun Gothic"/>
              <a:sym typeface="Malgun Gothic"/>
            </a:endParaRPr>
          </a:p>
        </p:txBody>
      </p:sp>
      <p:sp>
        <p:nvSpPr>
          <p:cNvPr id="301" name="Google Shape;301;p30"/>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30"/>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30"/>
          <p:cNvSpPr txBox="1"/>
          <p:nvPr/>
        </p:nvSpPr>
        <p:spPr>
          <a:xfrm>
            <a:off x="739775" y="1532725"/>
            <a:ext cx="7425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500">
                <a:solidFill>
                  <a:schemeClr val="dk1"/>
                </a:solidFill>
                <a:latin typeface="Malgun Gothic"/>
                <a:ea typeface="Malgun Gothic"/>
                <a:cs typeface="Malgun Gothic"/>
                <a:sym typeface="Malgun Gothic"/>
              </a:rPr>
              <a:t>데이터 수집 : 공공데이터, 서울 열린 데이터 광장, 서울도시연구(Seoul Studies)</a:t>
            </a:r>
            <a:endParaRPr b="1"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ko-KR" sz="1500">
                <a:solidFill>
                  <a:schemeClr val="dk1"/>
                </a:solidFill>
                <a:latin typeface="Malgun Gothic"/>
                <a:ea typeface="Malgun Gothic"/>
                <a:cs typeface="Malgun Gothic"/>
                <a:sym typeface="Malgun Gothic"/>
              </a:rPr>
              <a:t>데이터 가공 : Colab, Python, R</a:t>
            </a:r>
            <a:endParaRPr b="1"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ko-KR" sz="1500">
                <a:solidFill>
                  <a:schemeClr val="dk1"/>
                </a:solidFill>
                <a:latin typeface="Malgun Gothic"/>
                <a:ea typeface="Malgun Gothic"/>
                <a:cs typeface="Malgun Gothic"/>
                <a:sym typeface="Malgun Gothic"/>
              </a:rPr>
              <a:t>데이터 분석/시각화 : Python, Tensorflow, R, Flask Server</a:t>
            </a:r>
            <a:endParaRPr b="1"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p:txBody>
      </p:sp>
      <p:sp>
        <p:nvSpPr>
          <p:cNvPr id="304" name="Google Shape;304;p30"/>
          <p:cNvSpPr txBox="1"/>
          <p:nvPr>
            <p:ph type="title"/>
          </p:nvPr>
        </p:nvSpPr>
        <p:spPr>
          <a:xfrm>
            <a:off x="332317" y="3836460"/>
            <a:ext cx="6089400" cy="56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출처</a:t>
            </a:r>
            <a:endParaRPr b="1" sz="2400">
              <a:solidFill>
                <a:srgbClr val="A0B4E6"/>
              </a:solidFill>
              <a:latin typeface="Malgun Gothic"/>
              <a:ea typeface="Malgun Gothic"/>
              <a:cs typeface="Malgun Gothic"/>
              <a:sym typeface="Malgun Gothic"/>
            </a:endParaRPr>
          </a:p>
        </p:txBody>
      </p:sp>
      <p:sp>
        <p:nvSpPr>
          <p:cNvPr id="305" name="Google Shape;305;p30"/>
          <p:cNvSpPr txBox="1"/>
          <p:nvPr/>
        </p:nvSpPr>
        <p:spPr>
          <a:xfrm>
            <a:off x="739775" y="4275925"/>
            <a:ext cx="74250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500">
                <a:solidFill>
                  <a:schemeClr val="dk1"/>
                </a:solidFill>
                <a:latin typeface="Malgun Gothic"/>
                <a:ea typeface="Malgun Gothic"/>
                <a:cs typeface="Malgun Gothic"/>
                <a:sym typeface="Malgun Gothic"/>
              </a:rPr>
              <a:t>- 공공데이터 :</a:t>
            </a:r>
            <a:r>
              <a:rPr lang="ko-KR" sz="1500">
                <a:solidFill>
                  <a:schemeClr val="dk1"/>
                </a:solidFill>
                <a:latin typeface="Malgun Gothic"/>
                <a:ea typeface="Malgun Gothic"/>
                <a:cs typeface="Malgun Gothic"/>
                <a:sym typeface="Malgun Gothic"/>
              </a:rPr>
              <a:t> </a:t>
            </a:r>
            <a:r>
              <a:rPr lang="ko-KR" sz="1500" u="sng">
                <a:solidFill>
                  <a:schemeClr val="hlink"/>
                </a:solidFill>
                <a:latin typeface="Malgun Gothic"/>
                <a:ea typeface="Malgun Gothic"/>
                <a:cs typeface="Malgun Gothic"/>
                <a:sym typeface="Malgun Gothic"/>
                <a:hlinkClick r:id="rId3"/>
              </a:rPr>
              <a:t>https://www.data.go.kr/</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ko-KR" sz="1500">
                <a:solidFill>
                  <a:schemeClr val="dk1"/>
                </a:solidFill>
                <a:latin typeface="Malgun Gothic"/>
                <a:ea typeface="Malgun Gothic"/>
                <a:cs typeface="Malgun Gothic"/>
                <a:sym typeface="Malgun Gothic"/>
              </a:rPr>
              <a:t>- 서울 열린데이터광장 :</a:t>
            </a:r>
            <a:r>
              <a:rPr lang="ko-KR" sz="1500">
                <a:solidFill>
                  <a:schemeClr val="dk1"/>
                </a:solidFill>
                <a:latin typeface="Malgun Gothic"/>
                <a:ea typeface="Malgun Gothic"/>
                <a:cs typeface="Malgun Gothic"/>
                <a:sym typeface="Malgun Gothic"/>
              </a:rPr>
              <a:t> </a:t>
            </a:r>
            <a:r>
              <a:rPr lang="ko-KR" sz="1500" u="sng">
                <a:solidFill>
                  <a:schemeClr val="hlink"/>
                </a:solidFill>
                <a:latin typeface="Malgun Gothic"/>
                <a:ea typeface="Malgun Gothic"/>
                <a:cs typeface="Malgun Gothic"/>
                <a:sym typeface="Malgun Gothic"/>
                <a:hlinkClick r:id="rId4"/>
              </a:rPr>
              <a:t>http://data.seoul.go.kr</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rPr b="1" lang="ko-KR" sz="1500">
                <a:latin typeface="Malgun Gothic"/>
                <a:ea typeface="Malgun Gothic"/>
                <a:cs typeface="Malgun Gothic"/>
                <a:sym typeface="Malgun Gothic"/>
              </a:rPr>
              <a:t>- 관련 논문 </a:t>
            </a:r>
            <a:endParaRPr b="1" sz="1500">
              <a:latin typeface="Malgun Gothic"/>
              <a:ea typeface="Malgun Gothic"/>
              <a:cs typeface="Malgun Gothic"/>
              <a:sym typeface="Malgun Gothic"/>
            </a:endParaRPr>
          </a:p>
          <a:p>
            <a:pPr indent="0" lvl="0" marL="0" rtl="0" algn="l">
              <a:spcBef>
                <a:spcPts val="0"/>
              </a:spcBef>
              <a:spcAft>
                <a:spcPts val="0"/>
              </a:spcAft>
              <a:buNone/>
            </a:pPr>
            <a:r>
              <a:rPr lang="ko-KR" sz="1500" u="sng">
                <a:solidFill>
                  <a:schemeClr val="hlink"/>
                </a:solidFill>
                <a:latin typeface="Malgun Gothic"/>
                <a:ea typeface="Malgun Gothic"/>
                <a:cs typeface="Malgun Gothic"/>
                <a:sym typeface="Malgun Gothic"/>
                <a:hlinkClick r:id="rId5"/>
              </a:rPr>
              <a:t>https://www.dbpia.co.kr/pdf/pdfView.do?nodeId=NODE07114713&amp;mark=0&amp;useDate=&amp;bookmarkCnt=1&amp;ipRange=N&amp;accessgl=Y&amp;language=ko</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500">
              <a:latin typeface="Malgun Gothic"/>
              <a:ea typeface="Malgun Gothic"/>
              <a:cs typeface="Malgun Gothic"/>
              <a:sym typeface="Malgun Gothic"/>
            </a:endParaRPr>
          </a:p>
          <a:p>
            <a:pPr indent="0" lvl="0" marL="0" rtl="0" algn="l">
              <a:spcBef>
                <a:spcPts val="0"/>
              </a:spcBef>
              <a:spcAft>
                <a:spcPts val="0"/>
              </a:spcAft>
              <a:buNone/>
            </a:pPr>
            <a:r>
              <a:rPr lang="ko-KR" sz="1500" u="sng">
                <a:solidFill>
                  <a:schemeClr val="hlink"/>
                </a:solidFill>
                <a:latin typeface="Malgun Gothic"/>
                <a:ea typeface="Malgun Gothic"/>
                <a:cs typeface="Malgun Gothic"/>
                <a:sym typeface="Malgun Gothic"/>
                <a:hlinkClick r:id="rId6"/>
              </a:rPr>
              <a:t>https://www.koreascience.or.kr/article/JAKO201716842429465.pdf</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p:txBody>
      </p:sp>
      <p:pic>
        <p:nvPicPr>
          <p:cNvPr id="306" name="Google Shape;306;p30"/>
          <p:cNvPicPr preferRelativeResize="0"/>
          <p:nvPr/>
        </p:nvPicPr>
        <p:blipFill>
          <a:blip r:embed="rId7">
            <a:alphaModFix/>
          </a:blip>
          <a:stretch>
            <a:fillRect/>
          </a:stretch>
        </p:blipFill>
        <p:spPr>
          <a:xfrm>
            <a:off x="453000" y="2623150"/>
            <a:ext cx="848750" cy="848750"/>
          </a:xfrm>
          <a:prstGeom prst="rect">
            <a:avLst/>
          </a:prstGeom>
          <a:noFill/>
          <a:ln>
            <a:noFill/>
          </a:ln>
        </p:spPr>
      </p:pic>
      <p:pic>
        <p:nvPicPr>
          <p:cNvPr id="307" name="Google Shape;307;p30"/>
          <p:cNvPicPr preferRelativeResize="0"/>
          <p:nvPr/>
        </p:nvPicPr>
        <p:blipFill>
          <a:blip r:embed="rId8">
            <a:alphaModFix/>
          </a:blip>
          <a:stretch>
            <a:fillRect/>
          </a:stretch>
        </p:blipFill>
        <p:spPr>
          <a:xfrm>
            <a:off x="1529400" y="2623150"/>
            <a:ext cx="1078025" cy="925900"/>
          </a:xfrm>
          <a:prstGeom prst="rect">
            <a:avLst/>
          </a:prstGeom>
          <a:noFill/>
          <a:ln>
            <a:noFill/>
          </a:ln>
        </p:spPr>
      </p:pic>
      <p:pic>
        <p:nvPicPr>
          <p:cNvPr id="308" name="Google Shape;308;p30"/>
          <p:cNvPicPr preferRelativeResize="0"/>
          <p:nvPr/>
        </p:nvPicPr>
        <p:blipFill>
          <a:blip r:embed="rId9">
            <a:alphaModFix/>
          </a:blip>
          <a:stretch>
            <a:fillRect/>
          </a:stretch>
        </p:blipFill>
        <p:spPr>
          <a:xfrm>
            <a:off x="2824897" y="2705931"/>
            <a:ext cx="1549753" cy="683175"/>
          </a:xfrm>
          <a:prstGeom prst="rect">
            <a:avLst/>
          </a:prstGeom>
          <a:noFill/>
          <a:ln>
            <a:noFill/>
          </a:ln>
        </p:spPr>
      </p:pic>
      <p:pic>
        <p:nvPicPr>
          <p:cNvPr id="309" name="Google Shape;309;p30"/>
          <p:cNvPicPr preferRelativeResize="0"/>
          <p:nvPr/>
        </p:nvPicPr>
        <p:blipFill>
          <a:blip r:embed="rId10">
            <a:alphaModFix/>
          </a:blip>
          <a:stretch>
            <a:fillRect/>
          </a:stretch>
        </p:blipFill>
        <p:spPr>
          <a:xfrm>
            <a:off x="4515935" y="2661725"/>
            <a:ext cx="1093090" cy="848750"/>
          </a:xfrm>
          <a:prstGeom prst="rect">
            <a:avLst/>
          </a:prstGeom>
          <a:noFill/>
          <a:ln>
            <a:noFill/>
          </a:ln>
        </p:spPr>
      </p:pic>
      <p:pic>
        <p:nvPicPr>
          <p:cNvPr id="310" name="Google Shape;310;p30"/>
          <p:cNvPicPr preferRelativeResize="0"/>
          <p:nvPr/>
        </p:nvPicPr>
        <p:blipFill>
          <a:blip r:embed="rId11">
            <a:alphaModFix/>
          </a:blip>
          <a:stretch>
            <a:fillRect/>
          </a:stretch>
        </p:blipFill>
        <p:spPr>
          <a:xfrm>
            <a:off x="5750300" y="2644500"/>
            <a:ext cx="1481430" cy="925900"/>
          </a:xfrm>
          <a:prstGeom prst="rect">
            <a:avLst/>
          </a:prstGeom>
          <a:noFill/>
          <a:ln>
            <a:noFill/>
          </a:ln>
        </p:spPr>
      </p:pic>
      <p:pic>
        <p:nvPicPr>
          <p:cNvPr id="311" name="Google Shape;311;p30"/>
          <p:cNvPicPr preferRelativeResize="0"/>
          <p:nvPr/>
        </p:nvPicPr>
        <p:blipFill>
          <a:blip r:embed="rId12">
            <a:alphaModFix/>
          </a:blip>
          <a:stretch>
            <a:fillRect/>
          </a:stretch>
        </p:blipFill>
        <p:spPr>
          <a:xfrm>
            <a:off x="7228500" y="2661650"/>
            <a:ext cx="1508883" cy="84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p:nvPr/>
        </p:nvSpPr>
        <p:spPr>
          <a:xfrm>
            <a:off x="0" y="3810000"/>
            <a:ext cx="9144000" cy="3048000"/>
          </a:xfrm>
          <a:prstGeom prst="rect">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14"/>
          <p:cNvSpPr txBox="1"/>
          <p:nvPr/>
        </p:nvSpPr>
        <p:spPr>
          <a:xfrm>
            <a:off x="71964" y="3776131"/>
            <a:ext cx="219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주제 선정과</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 기대효과</a:t>
            </a:r>
            <a:endParaRPr b="1" i="0" sz="1600" u="none" cap="none" strike="noStrike">
              <a:solidFill>
                <a:schemeClr val="lt1"/>
              </a:solidFill>
              <a:latin typeface="Calibri"/>
              <a:ea typeface="Calibri"/>
              <a:cs typeface="Calibri"/>
              <a:sym typeface="Calibri"/>
            </a:endParaRPr>
          </a:p>
        </p:txBody>
      </p:sp>
      <p:sp>
        <p:nvSpPr>
          <p:cNvPr id="98" name="Google Shape;98;p14"/>
          <p:cNvSpPr txBox="1"/>
          <p:nvPr/>
        </p:nvSpPr>
        <p:spPr>
          <a:xfrm>
            <a:off x="1689098" y="3776132"/>
            <a:ext cx="2006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역할 분담과</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 개발 </a:t>
            </a:r>
            <a:r>
              <a:rPr b="1" lang="ko-KR" sz="1600">
                <a:solidFill>
                  <a:schemeClr val="lt1"/>
                </a:solidFill>
                <a:latin typeface="Calibri"/>
                <a:ea typeface="Calibri"/>
                <a:cs typeface="Calibri"/>
                <a:sym typeface="Calibri"/>
              </a:rPr>
              <a:t>순서</a:t>
            </a:r>
            <a:endParaRPr b="1" i="0" sz="1600" u="none" cap="none" strike="noStrike">
              <a:solidFill>
                <a:schemeClr val="lt1"/>
              </a:solidFill>
              <a:latin typeface="Calibri"/>
              <a:ea typeface="Calibri"/>
              <a:cs typeface="Calibri"/>
              <a:sym typeface="Calibri"/>
            </a:endParaRPr>
          </a:p>
        </p:txBody>
      </p:sp>
      <p:sp>
        <p:nvSpPr>
          <p:cNvPr id="99" name="Google Shape;99;p14"/>
          <p:cNvSpPr txBox="1"/>
          <p:nvPr/>
        </p:nvSpPr>
        <p:spPr>
          <a:xfrm>
            <a:off x="3648073" y="3776133"/>
            <a:ext cx="2176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데이터 수집 및 분석</a:t>
            </a:r>
            <a:endParaRPr b="1" i="0" sz="1600" u="none" cap="none" strike="noStrike">
              <a:solidFill>
                <a:schemeClr val="lt1"/>
              </a:solidFill>
              <a:latin typeface="Calibri"/>
              <a:ea typeface="Calibri"/>
              <a:cs typeface="Calibri"/>
              <a:sym typeface="Calibri"/>
            </a:endParaRPr>
          </a:p>
        </p:txBody>
      </p:sp>
      <p:sp>
        <p:nvSpPr>
          <p:cNvPr id="100" name="Google Shape;100;p14"/>
          <p:cNvSpPr txBox="1"/>
          <p:nvPr/>
        </p:nvSpPr>
        <p:spPr>
          <a:xfrm>
            <a:off x="5777440" y="3776133"/>
            <a:ext cx="1820400" cy="33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lt1"/>
                </a:solidFill>
                <a:latin typeface="Calibri"/>
                <a:ea typeface="Calibri"/>
                <a:cs typeface="Calibri"/>
                <a:sym typeface="Calibri"/>
              </a:rPr>
              <a:t>결과 및 결론</a:t>
            </a:r>
            <a:endParaRPr b="1" i="0" sz="1600" u="none" cap="none" strike="noStrike">
              <a:solidFill>
                <a:schemeClr val="lt1"/>
              </a:solidFill>
              <a:latin typeface="Calibri"/>
              <a:ea typeface="Calibri"/>
              <a:cs typeface="Calibri"/>
              <a:sym typeface="Calibri"/>
            </a:endParaRPr>
          </a:p>
        </p:txBody>
      </p:sp>
      <p:sp>
        <p:nvSpPr>
          <p:cNvPr id="101" name="Google Shape;101;p14"/>
          <p:cNvSpPr txBox="1"/>
          <p:nvPr/>
        </p:nvSpPr>
        <p:spPr>
          <a:xfrm>
            <a:off x="338667" y="3115733"/>
            <a:ext cx="1329300" cy="74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rgbClr val="A0B4E6"/>
                </a:solidFill>
                <a:latin typeface="Calibri"/>
                <a:ea typeface="Calibri"/>
                <a:cs typeface="Calibri"/>
                <a:sym typeface="Calibri"/>
              </a:rPr>
              <a:t>01</a:t>
            </a:r>
            <a:endParaRPr b="1" i="0" sz="1800" u="none" cap="none" strike="noStrike">
              <a:solidFill>
                <a:srgbClr val="A0B4E6"/>
              </a:solidFill>
              <a:latin typeface="Calibri"/>
              <a:ea typeface="Calibri"/>
              <a:cs typeface="Calibri"/>
              <a:sym typeface="Calibri"/>
            </a:endParaRPr>
          </a:p>
        </p:txBody>
      </p:sp>
      <p:sp>
        <p:nvSpPr>
          <p:cNvPr id="102" name="Google Shape;102;p14"/>
          <p:cNvSpPr txBox="1"/>
          <p:nvPr/>
        </p:nvSpPr>
        <p:spPr>
          <a:xfrm>
            <a:off x="1811867" y="3115733"/>
            <a:ext cx="1329300" cy="74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rgbClr val="A0B4E6"/>
                </a:solidFill>
                <a:latin typeface="Calibri"/>
                <a:ea typeface="Calibri"/>
                <a:cs typeface="Calibri"/>
                <a:sym typeface="Calibri"/>
              </a:rPr>
              <a:t>02</a:t>
            </a:r>
            <a:endParaRPr b="1" i="0" sz="1800" u="none" cap="none" strike="noStrike">
              <a:solidFill>
                <a:srgbClr val="A0B4E6"/>
              </a:solidFill>
              <a:latin typeface="Calibri"/>
              <a:ea typeface="Calibri"/>
              <a:cs typeface="Calibri"/>
              <a:sym typeface="Calibri"/>
            </a:endParaRPr>
          </a:p>
        </p:txBody>
      </p:sp>
      <p:sp>
        <p:nvSpPr>
          <p:cNvPr id="103" name="Google Shape;103;p14"/>
          <p:cNvSpPr txBox="1"/>
          <p:nvPr/>
        </p:nvSpPr>
        <p:spPr>
          <a:xfrm>
            <a:off x="3598333" y="3115734"/>
            <a:ext cx="1329300" cy="74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rgbClr val="A0B4E6"/>
                </a:solidFill>
                <a:latin typeface="Calibri"/>
                <a:ea typeface="Calibri"/>
                <a:cs typeface="Calibri"/>
                <a:sym typeface="Calibri"/>
              </a:rPr>
              <a:t>03</a:t>
            </a:r>
            <a:endParaRPr b="1" i="0" sz="1800" u="none" cap="none" strike="noStrike">
              <a:solidFill>
                <a:srgbClr val="A0B4E6"/>
              </a:solidFill>
              <a:latin typeface="Calibri"/>
              <a:ea typeface="Calibri"/>
              <a:cs typeface="Calibri"/>
              <a:sym typeface="Calibri"/>
            </a:endParaRPr>
          </a:p>
        </p:txBody>
      </p:sp>
      <p:sp>
        <p:nvSpPr>
          <p:cNvPr id="104" name="Google Shape;104;p14"/>
          <p:cNvSpPr txBox="1"/>
          <p:nvPr/>
        </p:nvSpPr>
        <p:spPr>
          <a:xfrm>
            <a:off x="5748867" y="3115733"/>
            <a:ext cx="1329300" cy="74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rgbClr val="A0B4E6"/>
                </a:solidFill>
                <a:latin typeface="Calibri"/>
                <a:ea typeface="Calibri"/>
                <a:cs typeface="Calibri"/>
                <a:sym typeface="Calibri"/>
              </a:rPr>
              <a:t>04</a:t>
            </a:r>
            <a:endParaRPr b="1" i="0" sz="1800" u="none" cap="none" strike="noStrike">
              <a:solidFill>
                <a:srgbClr val="A0B4E6"/>
              </a:solidFill>
              <a:latin typeface="Calibri"/>
              <a:ea typeface="Calibri"/>
              <a:cs typeface="Calibri"/>
              <a:sym typeface="Calibri"/>
            </a:endParaRPr>
          </a:p>
        </p:txBody>
      </p:sp>
      <p:sp>
        <p:nvSpPr>
          <p:cNvPr id="105" name="Google Shape;105;p14"/>
          <p:cNvSpPr txBox="1"/>
          <p:nvPr/>
        </p:nvSpPr>
        <p:spPr>
          <a:xfrm>
            <a:off x="110066" y="1405466"/>
            <a:ext cx="4893734" cy="10024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rgbClr val="A0B4E6"/>
                </a:solidFill>
                <a:latin typeface="Calibri"/>
                <a:ea typeface="Calibri"/>
                <a:cs typeface="Calibri"/>
                <a:sym typeface="Calibri"/>
              </a:rPr>
              <a:t>목차</a:t>
            </a:r>
            <a:endParaRPr b="1" i="0" sz="6000" u="none" cap="none" strike="noStrike">
              <a:solidFill>
                <a:srgbClr val="A0B4E6"/>
              </a:solidFill>
              <a:latin typeface="Calibri"/>
              <a:ea typeface="Calibri"/>
              <a:cs typeface="Calibri"/>
              <a:sym typeface="Calibri"/>
            </a:endParaRPr>
          </a:p>
        </p:txBody>
      </p:sp>
      <p:sp>
        <p:nvSpPr>
          <p:cNvPr id="106" name="Google Shape;106;p14"/>
          <p:cNvSpPr/>
          <p:nvPr/>
        </p:nvSpPr>
        <p:spPr>
          <a:xfrm flipH="1">
            <a:off x="8382000" y="5994400"/>
            <a:ext cx="457200" cy="457200"/>
          </a:xfrm>
          <a:prstGeom prst="blockArc">
            <a:avLst>
              <a:gd fmla="val 10800000" name="adj1"/>
              <a:gd fmla="val 0" name="adj2"/>
              <a:gd fmla="val 25000"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14"/>
          <p:cNvSpPr/>
          <p:nvPr/>
        </p:nvSpPr>
        <p:spPr>
          <a:xfrm rot="10800000">
            <a:off x="8390466" y="6138333"/>
            <a:ext cx="457200" cy="457200"/>
          </a:xfrm>
          <a:prstGeom prst="blockArc">
            <a:avLst>
              <a:gd fmla="val 10800000" name="adj1"/>
              <a:gd fmla="val 0" name="adj2"/>
              <a:gd fmla="val 25000"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14"/>
          <p:cNvSpPr txBox="1"/>
          <p:nvPr/>
        </p:nvSpPr>
        <p:spPr>
          <a:xfrm>
            <a:off x="5353722" y="262466"/>
            <a:ext cx="36294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808080"/>
              </a:buClr>
              <a:buSzPts val="1000"/>
              <a:buFont typeface="Calibri"/>
              <a:buNone/>
            </a:pPr>
            <a:r>
              <a:rPr b="1" i="0" lang="ko-KR" sz="1000" u="none" cap="none" strike="noStrike">
                <a:solidFill>
                  <a:srgbClr val="808080"/>
                </a:solidFill>
                <a:latin typeface="Malgun Gothic"/>
                <a:ea typeface="Malgun Gothic"/>
                <a:cs typeface="Malgun Gothic"/>
                <a:sym typeface="Malgun Gothic"/>
              </a:rPr>
              <a:t>광운대학교 국가기간전략훈련 빅데이터 분석 및 구축을 위한 파이썬 머신 러닝 과정</a:t>
            </a:r>
            <a:endParaRPr b="1" i="0" sz="1000" u="none" cap="none" strike="noStrike">
              <a:solidFill>
                <a:srgbClr val="808080"/>
              </a:solidFill>
              <a:latin typeface="Malgun Gothic"/>
              <a:ea typeface="Malgun Gothic"/>
              <a:cs typeface="Malgun Gothic"/>
              <a:sym typeface="Malgun Gothic"/>
            </a:endParaRPr>
          </a:p>
        </p:txBody>
      </p:sp>
      <p:sp>
        <p:nvSpPr>
          <p:cNvPr id="109" name="Google Shape;109;p14"/>
          <p:cNvSpPr txBox="1"/>
          <p:nvPr/>
        </p:nvSpPr>
        <p:spPr>
          <a:xfrm>
            <a:off x="7521642" y="3105683"/>
            <a:ext cx="1329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rgbClr val="A0B4E6"/>
                </a:solidFill>
                <a:latin typeface="Calibri"/>
                <a:ea typeface="Calibri"/>
                <a:cs typeface="Calibri"/>
                <a:sym typeface="Calibri"/>
              </a:rPr>
              <a:t>0</a:t>
            </a:r>
            <a:r>
              <a:rPr b="1" lang="ko-KR" sz="4400">
                <a:solidFill>
                  <a:srgbClr val="A0B4E6"/>
                </a:solidFill>
                <a:latin typeface="Calibri"/>
                <a:ea typeface="Calibri"/>
                <a:cs typeface="Calibri"/>
                <a:sym typeface="Calibri"/>
              </a:rPr>
              <a:t>5</a:t>
            </a:r>
            <a:endParaRPr b="1" i="0" sz="1800" u="none" cap="none" strike="noStrike">
              <a:solidFill>
                <a:srgbClr val="A0B4E6"/>
              </a:solidFill>
              <a:latin typeface="Calibri"/>
              <a:ea typeface="Calibri"/>
              <a:cs typeface="Calibri"/>
              <a:sym typeface="Calibri"/>
            </a:endParaRPr>
          </a:p>
        </p:txBody>
      </p:sp>
      <p:sp>
        <p:nvSpPr>
          <p:cNvPr id="110" name="Google Shape;110;p14"/>
          <p:cNvSpPr txBox="1"/>
          <p:nvPr/>
        </p:nvSpPr>
        <p:spPr>
          <a:xfrm>
            <a:off x="7270965" y="3746883"/>
            <a:ext cx="18204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ko-KR" sz="1600">
                <a:solidFill>
                  <a:schemeClr val="lt1"/>
                </a:solidFill>
                <a:latin typeface="Calibri"/>
                <a:ea typeface="Calibri"/>
                <a:cs typeface="Calibri"/>
                <a:sym typeface="Calibri"/>
              </a:rPr>
              <a:t>마무리</a:t>
            </a:r>
            <a:endParaRPr b="1" i="0" sz="1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cxnSp>
        <p:nvCxnSpPr>
          <p:cNvPr id="115" name="Google Shape;115;p15"/>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16" name="Google Shape;116;p15"/>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01. 주제 선정과 기대효과</a:t>
            </a:r>
            <a:endParaRPr b="1" i="0" sz="1200" u="none" cap="none" strike="noStrike">
              <a:solidFill>
                <a:srgbClr val="7F7F7F"/>
              </a:solidFill>
              <a:latin typeface="Malgun Gothic"/>
              <a:ea typeface="Malgun Gothic"/>
              <a:cs typeface="Malgun Gothic"/>
              <a:sym typeface="Malgun Gothic"/>
            </a:endParaRPr>
          </a:p>
        </p:txBody>
      </p:sp>
      <p:sp>
        <p:nvSpPr>
          <p:cNvPr id="117" name="Google Shape;117;p15"/>
          <p:cNvSpPr txBox="1"/>
          <p:nvPr>
            <p:ph type="title"/>
          </p:nvPr>
        </p:nvSpPr>
        <p:spPr>
          <a:xfrm>
            <a:off x="351367" y="1169460"/>
            <a:ext cx="3520016" cy="2614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500"/>
              <a:buFont typeface="Calibri"/>
              <a:buNone/>
            </a:pPr>
            <a:r>
              <a:rPr b="1" lang="ko-KR" sz="2500">
                <a:solidFill>
                  <a:srgbClr val="A0B4E6"/>
                </a:solidFill>
                <a:latin typeface="Malgun Gothic"/>
                <a:ea typeface="Malgun Gothic"/>
                <a:cs typeface="Malgun Gothic"/>
                <a:sym typeface="Malgun Gothic"/>
              </a:rPr>
              <a:t>주제</a:t>
            </a:r>
            <a:endParaRPr b="1" sz="2500">
              <a:solidFill>
                <a:srgbClr val="A0B4E6"/>
              </a:solidFill>
              <a:latin typeface="Malgun Gothic"/>
              <a:ea typeface="Malgun Gothic"/>
              <a:cs typeface="Malgun Gothic"/>
              <a:sym typeface="Malgun Gothic"/>
            </a:endParaRPr>
          </a:p>
        </p:txBody>
      </p:sp>
      <p:sp>
        <p:nvSpPr>
          <p:cNvPr id="118" name="Google Shape;118;p15"/>
          <p:cNvSpPr txBox="1"/>
          <p:nvPr/>
        </p:nvSpPr>
        <p:spPr>
          <a:xfrm>
            <a:off x="506998" y="2488421"/>
            <a:ext cx="7307700" cy="1431600"/>
          </a:xfrm>
          <a:prstGeom prst="rect">
            <a:avLst/>
          </a:prstGeom>
          <a:noFill/>
          <a:ln>
            <a:noFill/>
          </a:ln>
        </p:spPr>
        <p:txBody>
          <a:bodyPr anchorCtr="0" anchor="t" bIns="45700" lIns="91425" spcFirstLastPara="1" rIns="91425" wrap="square" tIns="45700">
            <a:spAutoFit/>
          </a:bodyPr>
          <a:lstStyle/>
          <a:p>
            <a:pPr indent="0" lvl="1" marL="457200" marR="0" rtl="0" algn="just">
              <a:lnSpc>
                <a:spcPct val="160000"/>
              </a:lnSpc>
              <a:spcBef>
                <a:spcPts val="0"/>
              </a:spcBef>
              <a:spcAft>
                <a:spcPts val="0"/>
              </a:spcAft>
              <a:buClr>
                <a:schemeClr val="dk1"/>
              </a:buClr>
              <a:buSzPts val="1500"/>
              <a:buFont typeface="Calibri"/>
              <a:buNone/>
            </a:pPr>
            <a:r>
              <a:rPr b="1" i="0" lang="ko-KR" sz="1500" u="none" cap="none" strike="noStrike">
                <a:solidFill>
                  <a:schemeClr val="dk1"/>
                </a:solidFill>
                <a:latin typeface="Malgun Gothic"/>
                <a:ea typeface="Malgun Gothic"/>
                <a:cs typeface="Malgun Gothic"/>
                <a:sym typeface="Malgun Gothic"/>
              </a:rPr>
              <a:t>세계 각국이 많은 교통량과 대기오염 감축을 위해 공공자전거를 이용하는 자전거 기반 친환경 건강도시가 이슈가 됨으로써, 서울시에서 2015년부터 운영 중인 공공자전거의 정확한 데이터 분석과 머신러닝을 통해 예측하여 서울시 공공자전거 '따릉이' 대여소의 위치가 적절한지 판단</a:t>
            </a:r>
            <a:endParaRPr b="1" i="0" sz="1500" u="none" cap="none" strike="noStrike">
              <a:solidFill>
                <a:schemeClr val="dk1"/>
              </a:solidFill>
              <a:latin typeface="Malgun Gothic"/>
              <a:ea typeface="Malgun Gothic"/>
              <a:cs typeface="Malgun Gothic"/>
              <a:sym typeface="Malgun Gothic"/>
            </a:endParaRPr>
          </a:p>
        </p:txBody>
      </p:sp>
      <p:sp>
        <p:nvSpPr>
          <p:cNvPr id="119" name="Google Shape;119;p15"/>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5"/>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15"/>
          <p:cNvSpPr/>
          <p:nvPr/>
        </p:nvSpPr>
        <p:spPr>
          <a:xfrm>
            <a:off x="339836" y="2107923"/>
            <a:ext cx="3519900" cy="261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0B4E6"/>
              </a:buClr>
              <a:buSzPts val="2500"/>
              <a:buFont typeface="Calibri"/>
              <a:buNone/>
            </a:pPr>
            <a:r>
              <a:rPr b="1" i="0" lang="ko-KR" sz="2500" u="none" cap="none" strike="noStrike">
                <a:solidFill>
                  <a:srgbClr val="A0B4E6"/>
                </a:solidFill>
                <a:latin typeface="Calibri"/>
                <a:ea typeface="Calibri"/>
                <a:cs typeface="Calibri"/>
                <a:sym typeface="Calibri"/>
              </a:rPr>
              <a:t>주제 선정 이유</a:t>
            </a:r>
            <a:endParaRPr b="1" i="0" sz="2500" u="none" cap="none" strike="noStrike">
              <a:solidFill>
                <a:srgbClr val="A0B4E6"/>
              </a:solidFill>
              <a:latin typeface="Malgun Gothic"/>
              <a:ea typeface="Malgun Gothic"/>
              <a:cs typeface="Malgun Gothic"/>
              <a:sym typeface="Malgun Gothic"/>
            </a:endParaRPr>
          </a:p>
        </p:txBody>
      </p:sp>
      <p:sp>
        <p:nvSpPr>
          <p:cNvPr id="122" name="Google Shape;122;p15"/>
          <p:cNvSpPr txBox="1"/>
          <p:nvPr/>
        </p:nvSpPr>
        <p:spPr>
          <a:xfrm>
            <a:off x="508001" y="1569509"/>
            <a:ext cx="7307700" cy="323100"/>
          </a:xfrm>
          <a:prstGeom prst="rect">
            <a:avLst/>
          </a:prstGeom>
          <a:noFill/>
          <a:ln>
            <a:noFill/>
          </a:ln>
        </p:spPr>
        <p:txBody>
          <a:bodyPr anchorCtr="0" anchor="t" bIns="45700" lIns="91425" spcFirstLastPara="1" rIns="91425" wrap="square" tIns="45700">
            <a:spAutoFit/>
          </a:bodyPr>
          <a:lstStyle/>
          <a:p>
            <a:pPr indent="0" lvl="1" marL="457200" marR="0" rtl="0" algn="just">
              <a:lnSpc>
                <a:spcPct val="160000"/>
              </a:lnSpc>
              <a:spcBef>
                <a:spcPts val="0"/>
              </a:spcBef>
              <a:spcAft>
                <a:spcPts val="0"/>
              </a:spcAft>
              <a:buClr>
                <a:srgbClr val="000000"/>
              </a:buClr>
              <a:buSzPts val="1500"/>
              <a:buFont typeface="Calibri"/>
              <a:buNone/>
            </a:pPr>
            <a:r>
              <a:rPr b="1" i="0" lang="ko-KR" sz="1500" u="none" cap="none" strike="noStrike">
                <a:solidFill>
                  <a:srgbClr val="000000"/>
                </a:solidFill>
                <a:latin typeface="Malgun Gothic"/>
                <a:ea typeface="Malgun Gothic"/>
                <a:cs typeface="Malgun Gothic"/>
                <a:sym typeface="Malgun Gothic"/>
              </a:rPr>
              <a:t>서울시 공공자전거 신규 대여소 설치를 위한 수요 예측</a:t>
            </a:r>
            <a:endParaRPr b="1" i="0" sz="1500" u="none" cap="none" strike="noStrike">
              <a:solidFill>
                <a:srgbClr val="000000"/>
              </a:solidFill>
              <a:latin typeface="Malgun Gothic"/>
              <a:ea typeface="Malgun Gothic"/>
              <a:cs typeface="Malgun Gothic"/>
              <a:sym typeface="Malgun Gothic"/>
            </a:endParaRPr>
          </a:p>
        </p:txBody>
      </p:sp>
      <p:sp>
        <p:nvSpPr>
          <p:cNvPr id="123" name="Google Shape;123;p15"/>
          <p:cNvSpPr/>
          <p:nvPr/>
        </p:nvSpPr>
        <p:spPr>
          <a:xfrm>
            <a:off x="354374" y="4168330"/>
            <a:ext cx="3519900" cy="261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0B4E6"/>
              </a:buClr>
              <a:buSzPts val="2500"/>
              <a:buFont typeface="Calibri"/>
              <a:buNone/>
            </a:pPr>
            <a:r>
              <a:rPr b="1" i="0" lang="ko-KR" sz="2500" u="none" cap="none" strike="noStrike">
                <a:solidFill>
                  <a:srgbClr val="A0B4E6"/>
                </a:solidFill>
                <a:latin typeface="Malgun Gothic"/>
                <a:ea typeface="Malgun Gothic"/>
                <a:cs typeface="Malgun Gothic"/>
                <a:sym typeface="Malgun Gothic"/>
              </a:rPr>
              <a:t>기대효과</a:t>
            </a:r>
            <a:endParaRPr b="1" i="0" sz="2500" u="none" cap="none" strike="noStrike">
              <a:solidFill>
                <a:srgbClr val="A0B4E6"/>
              </a:solidFill>
              <a:latin typeface="Malgun Gothic"/>
              <a:ea typeface="Malgun Gothic"/>
              <a:cs typeface="Malgun Gothic"/>
              <a:sym typeface="Malgun Gothic"/>
            </a:endParaRPr>
          </a:p>
        </p:txBody>
      </p:sp>
      <p:sp>
        <p:nvSpPr>
          <p:cNvPr id="124" name="Google Shape;124;p15"/>
          <p:cNvSpPr txBox="1"/>
          <p:nvPr/>
        </p:nvSpPr>
        <p:spPr>
          <a:xfrm>
            <a:off x="857918" y="4566375"/>
            <a:ext cx="7370100" cy="1062000"/>
          </a:xfrm>
          <a:prstGeom prst="rect">
            <a:avLst/>
          </a:prstGeom>
          <a:noFill/>
          <a:ln>
            <a:noFill/>
          </a:ln>
        </p:spPr>
        <p:txBody>
          <a:bodyPr anchorCtr="0" anchor="t" bIns="45700" lIns="91425" spcFirstLastPara="1" rIns="91425" wrap="square" tIns="45700">
            <a:spAutoFit/>
          </a:bodyPr>
          <a:lstStyle/>
          <a:p>
            <a:pPr indent="0" lvl="0" marL="0" marR="0" rtl="0" algn="just">
              <a:lnSpc>
                <a:spcPct val="16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통행패턴 특성을 분석하고 친환경 교통수단 활성화에 노력하며 서울시 공공자전거 따릉이의 사용률 증가와 편의성을 위해 수요를 예측하여 수요가 많을 것 이라고 예상되는 장소에 신규 대여소를 설치</a:t>
            </a:r>
            <a:endParaRPr b="1" i="0" sz="15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16"/>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30" name="Google Shape;130;p16"/>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02. 역할분담과 개발</a:t>
            </a:r>
            <a:endParaRPr b="1" i="0" sz="1200" u="none" cap="none" strike="noStrike">
              <a:solidFill>
                <a:srgbClr val="7F7F7F"/>
              </a:solidFill>
              <a:latin typeface="Malgun Gothic"/>
              <a:ea typeface="Malgun Gothic"/>
              <a:cs typeface="Malgun Gothic"/>
              <a:sym typeface="Malgun Gothic"/>
            </a:endParaRPr>
          </a:p>
        </p:txBody>
      </p:sp>
      <p:sp>
        <p:nvSpPr>
          <p:cNvPr id="131" name="Google Shape;131;p16"/>
          <p:cNvSpPr txBox="1"/>
          <p:nvPr>
            <p:ph type="title"/>
          </p:nvPr>
        </p:nvSpPr>
        <p:spPr>
          <a:xfrm>
            <a:off x="332317" y="1207560"/>
            <a:ext cx="3519900" cy="261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역할분담</a:t>
            </a:r>
            <a:endParaRPr b="1" sz="2400">
              <a:solidFill>
                <a:srgbClr val="A0B4E6"/>
              </a:solidFill>
              <a:latin typeface="Malgun Gothic"/>
              <a:ea typeface="Malgun Gothic"/>
              <a:cs typeface="Malgun Gothic"/>
              <a:sym typeface="Malgun Gothic"/>
            </a:endParaRPr>
          </a:p>
        </p:txBody>
      </p:sp>
      <p:sp>
        <p:nvSpPr>
          <p:cNvPr id="132" name="Google Shape;132;p16"/>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16"/>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6"/>
          <p:cNvSpPr txBox="1"/>
          <p:nvPr/>
        </p:nvSpPr>
        <p:spPr>
          <a:xfrm>
            <a:off x="655475" y="3935825"/>
            <a:ext cx="5846700" cy="27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1. 주제 선정과 수행계획서 작성 </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2. 크롤링을 하여 데이터 수집</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3. 데이터 전처리로 학습 데이터 가공</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4. 데이터셋을 학습용, 테스트용 나누어 학습 진행</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5. 모델을 작성하고 정확도 확인</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6. 플라스크로 사용자가 값을 넣어 예측할 수 있게 제작</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7. R 분석을 위한 데이터 수집 및 데이터 가공</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8. R을 이용해 워드 클라우드 제작</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9. 최종 보고서 작성 및 발표 자료 작성</a:t>
            </a:r>
            <a:endParaRPr b="1" i="0" sz="1500" u="none" cap="none" strike="noStrike">
              <a:solidFill>
                <a:schemeClr val="dk1"/>
              </a:solidFill>
              <a:latin typeface="Malgun Gothic"/>
              <a:ea typeface="Malgun Gothic"/>
              <a:cs typeface="Malgun Gothic"/>
              <a:sym typeface="Malgun Gothic"/>
            </a:endParaRPr>
          </a:p>
        </p:txBody>
      </p:sp>
      <p:sp>
        <p:nvSpPr>
          <p:cNvPr id="135" name="Google Shape;135;p16"/>
          <p:cNvSpPr/>
          <p:nvPr/>
        </p:nvSpPr>
        <p:spPr>
          <a:xfrm>
            <a:off x="422052" y="3575274"/>
            <a:ext cx="3519900" cy="261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0B4E6"/>
              </a:buClr>
              <a:buSzPts val="2400"/>
              <a:buFont typeface="Malgun Gothic"/>
              <a:buNone/>
            </a:pPr>
            <a:r>
              <a:rPr b="1" i="0" lang="ko-KR" sz="2400" u="none" cap="none" strike="noStrike">
                <a:solidFill>
                  <a:srgbClr val="A0B4E6"/>
                </a:solidFill>
                <a:latin typeface="Malgun Gothic"/>
                <a:ea typeface="Malgun Gothic"/>
                <a:cs typeface="Malgun Gothic"/>
                <a:sym typeface="Malgun Gothic"/>
              </a:rPr>
              <a:t>개발 순서</a:t>
            </a:r>
            <a:endParaRPr b="1" i="0" sz="2400" u="none" cap="none" strike="noStrike">
              <a:solidFill>
                <a:srgbClr val="A0B4E6"/>
              </a:solidFill>
              <a:latin typeface="Malgun Gothic"/>
              <a:ea typeface="Malgun Gothic"/>
              <a:cs typeface="Malgun Gothic"/>
              <a:sym typeface="Malgun Gothic"/>
            </a:endParaRPr>
          </a:p>
        </p:txBody>
      </p:sp>
      <p:sp>
        <p:nvSpPr>
          <p:cNvPr id="136" name="Google Shape;136;p16"/>
          <p:cNvSpPr txBox="1"/>
          <p:nvPr/>
        </p:nvSpPr>
        <p:spPr>
          <a:xfrm>
            <a:off x="655550" y="1541775"/>
            <a:ext cx="55830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rgbClr val="000000"/>
                </a:solidFill>
                <a:latin typeface="Malgun Gothic"/>
                <a:ea typeface="Malgun Gothic"/>
                <a:cs typeface="Malgun Gothic"/>
                <a:sym typeface="Malgun Gothic"/>
              </a:rPr>
              <a:t>최세윤 : 조장, 기획, 데이터 정제 및 개발(머신러닝)</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rgbClr val="000000"/>
                </a:solidFill>
                <a:latin typeface="Malgun Gothic"/>
                <a:ea typeface="Malgun Gothic"/>
                <a:cs typeface="Malgun Gothic"/>
                <a:sym typeface="Malgun Gothic"/>
              </a:rPr>
              <a:t>김은비 : 데이터 수집 및 정제(머신러닝)</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rgbClr val="000000"/>
                </a:solidFill>
                <a:latin typeface="Malgun Gothic"/>
                <a:ea typeface="Malgun Gothic"/>
                <a:cs typeface="Malgun Gothic"/>
                <a:sym typeface="Malgun Gothic"/>
              </a:rPr>
              <a:t>백영서 : 데이터 수집 및 시각화(R분석), 문서작성</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000000"/>
                </a:solidFill>
                <a:latin typeface="Malgun Gothic"/>
                <a:ea typeface="Malgun Gothic"/>
                <a:cs typeface="Malgun Gothic"/>
                <a:sym typeface="Malgun Gothic"/>
              </a:rPr>
              <a:t>홍석준 : 데이터 수집 및 개발(머신러닝), 문서작성</a:t>
            </a:r>
            <a:endParaRPr b="1" i="0" sz="15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cxnSp>
        <p:nvCxnSpPr>
          <p:cNvPr id="141" name="Google Shape;141;p17"/>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42" name="Google Shape;142;p17"/>
          <p:cNvSpPr txBox="1"/>
          <p:nvPr>
            <p:ph type="title"/>
          </p:nvPr>
        </p:nvSpPr>
        <p:spPr>
          <a:xfrm>
            <a:off x="332317" y="1207560"/>
            <a:ext cx="3519900" cy="261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데이터 수집</a:t>
            </a:r>
            <a:endParaRPr b="1" sz="2400">
              <a:solidFill>
                <a:srgbClr val="A0B4E6"/>
              </a:solidFill>
              <a:latin typeface="Malgun Gothic"/>
              <a:ea typeface="Malgun Gothic"/>
              <a:cs typeface="Malgun Gothic"/>
              <a:sym typeface="Malgun Gothic"/>
            </a:endParaRPr>
          </a:p>
        </p:txBody>
      </p:sp>
      <p:sp>
        <p:nvSpPr>
          <p:cNvPr id="143" name="Google Shape;143;p17"/>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7"/>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7"/>
          <p:cNvSpPr txBox="1"/>
          <p:nvPr/>
        </p:nvSpPr>
        <p:spPr>
          <a:xfrm>
            <a:off x="655475" y="3707225"/>
            <a:ext cx="69027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 </a:t>
            </a:r>
            <a:r>
              <a:rPr b="1" i="0" lang="ko-KR" sz="1500" u="none" cap="none" strike="noStrike">
                <a:solidFill>
                  <a:schemeClr val="dk1"/>
                </a:solidFill>
                <a:highlight>
                  <a:srgbClr val="FFFFFF"/>
                </a:highlight>
                <a:latin typeface="Malgun Gothic"/>
                <a:ea typeface="Malgun Gothic"/>
                <a:cs typeface="Malgun Gothic"/>
                <a:sym typeface="Malgun Gothic"/>
              </a:rPr>
              <a:t>기존의 대여소 주변에 역과의 거리, 주변 유동인구, 공원의 유/무를 확인하는 코드 생성</a:t>
            </a:r>
            <a:endParaRPr b="1" i="0" sz="1500" u="none" cap="none" strike="noStrike">
              <a:solidFill>
                <a:schemeClr val="dk1"/>
              </a:solidFill>
              <a:highlight>
                <a:srgbClr val="FFFFFF"/>
              </a:highlight>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highlight>
                <a:srgbClr val="FFFFFF"/>
              </a:highlight>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 분석한 데이터를 기반으로 머신러닝 예측</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Malgun Gothic"/>
                <a:ea typeface="Malgun Gothic"/>
                <a:cs typeface="Malgun Gothic"/>
                <a:sym typeface="Malgun Gothic"/>
              </a:rPr>
              <a:t>- 분석한 데이터를 R 시각화, 통계적 근거를 통해 자료 생성</a:t>
            </a:r>
            <a:endParaRPr b="1" i="0" sz="1500" u="none" cap="none" strike="noStrike">
              <a:solidFill>
                <a:schemeClr val="dk1"/>
              </a:solidFill>
              <a:latin typeface="Malgun Gothic"/>
              <a:ea typeface="Malgun Gothic"/>
              <a:cs typeface="Malgun Gothic"/>
              <a:sym typeface="Malgun Gothic"/>
            </a:endParaRPr>
          </a:p>
        </p:txBody>
      </p:sp>
      <p:sp>
        <p:nvSpPr>
          <p:cNvPr id="146" name="Google Shape;146;p17"/>
          <p:cNvSpPr/>
          <p:nvPr/>
        </p:nvSpPr>
        <p:spPr>
          <a:xfrm>
            <a:off x="422052" y="3270474"/>
            <a:ext cx="3519900" cy="261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0B4E6"/>
              </a:buClr>
              <a:buSzPts val="2400"/>
              <a:buFont typeface="Malgun Gothic"/>
              <a:buNone/>
            </a:pPr>
            <a:r>
              <a:rPr b="1" i="0" lang="ko-KR" sz="2400" u="none" cap="none" strike="noStrike">
                <a:solidFill>
                  <a:srgbClr val="A0B4E6"/>
                </a:solidFill>
                <a:latin typeface="Malgun Gothic"/>
                <a:ea typeface="Malgun Gothic"/>
                <a:cs typeface="Malgun Gothic"/>
                <a:sym typeface="Malgun Gothic"/>
              </a:rPr>
              <a:t>데이터 분석</a:t>
            </a:r>
            <a:endParaRPr b="1" i="0" sz="2400" u="none" cap="none" strike="noStrike">
              <a:solidFill>
                <a:srgbClr val="A0B4E6"/>
              </a:solidFill>
              <a:latin typeface="Malgun Gothic"/>
              <a:ea typeface="Malgun Gothic"/>
              <a:cs typeface="Malgun Gothic"/>
              <a:sym typeface="Malgun Gothic"/>
            </a:endParaRPr>
          </a:p>
        </p:txBody>
      </p:sp>
      <p:sp>
        <p:nvSpPr>
          <p:cNvPr id="147" name="Google Shape;147;p17"/>
          <p:cNvSpPr txBox="1"/>
          <p:nvPr/>
        </p:nvSpPr>
        <p:spPr>
          <a:xfrm>
            <a:off x="655550" y="1617975"/>
            <a:ext cx="7136100" cy="125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rgbClr val="000000"/>
              </a:buClr>
              <a:buSzPts val="1500"/>
              <a:buFont typeface="Arial"/>
              <a:buNone/>
            </a:pPr>
            <a:r>
              <a:rPr b="1" i="0" lang="ko-KR" sz="1500" u="none" cap="none" strike="noStrike">
                <a:solidFill>
                  <a:srgbClr val="000000"/>
                </a:solidFill>
                <a:latin typeface="Malgun Gothic"/>
                <a:ea typeface="Malgun Gothic"/>
                <a:cs typeface="Malgun Gothic"/>
                <a:sym typeface="Malgun Gothic"/>
              </a:rPr>
              <a:t>- 서울시 공공자전거 대여소 위치 정보 데이터 수집</a:t>
            </a:r>
            <a:endParaRPr b="1" i="0" sz="1500" u="none" cap="none" strike="noStrike">
              <a:solidFill>
                <a:srgbClr val="000000"/>
              </a:solidFill>
              <a:latin typeface="Malgun Gothic"/>
              <a:ea typeface="Malgun Gothic"/>
              <a:cs typeface="Malgun Gothic"/>
              <a:sym typeface="Malgun Gothic"/>
            </a:endParaRPr>
          </a:p>
          <a:p>
            <a:pPr indent="0" lvl="0" marL="0" marR="0" rtl="0" algn="l">
              <a:lnSpc>
                <a:spcPct val="115000"/>
              </a:lnSpc>
              <a:spcBef>
                <a:spcPts val="2400"/>
              </a:spcBef>
              <a:spcAft>
                <a:spcPts val="2400"/>
              </a:spcAft>
              <a:buClr>
                <a:srgbClr val="000000"/>
              </a:buClr>
              <a:buSzPts val="1500"/>
              <a:buFont typeface="Arial"/>
              <a:buNone/>
            </a:pPr>
            <a:r>
              <a:rPr b="1" i="0" lang="ko-KR" sz="1500" u="none" cap="none" strike="noStrike">
                <a:solidFill>
                  <a:srgbClr val="000000"/>
                </a:solidFill>
                <a:latin typeface="Malgun Gothic"/>
                <a:ea typeface="Malgun Gothic"/>
                <a:cs typeface="Malgun Gothic"/>
                <a:sym typeface="Malgun Gothic"/>
              </a:rPr>
              <a:t>- 대여소별 위도, 경도와 지하철역과의 거리, 주변 유동인구, 주변 공원의 유/무, 대여 횟수 수집</a:t>
            </a:r>
            <a:endParaRPr b="1" i="0" sz="1500" u="none" cap="none" strike="noStrike">
              <a:solidFill>
                <a:srgbClr val="000000"/>
              </a:solidFill>
              <a:latin typeface="Malgun Gothic"/>
              <a:ea typeface="Malgun Gothic"/>
              <a:cs typeface="Malgun Gothic"/>
              <a:sym typeface="Malgun Gothic"/>
            </a:endParaRPr>
          </a:p>
        </p:txBody>
      </p:sp>
      <p:sp>
        <p:nvSpPr>
          <p:cNvPr id="148" name="Google Shape;148;p17"/>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cxnSp>
        <p:nvCxnSpPr>
          <p:cNvPr id="153" name="Google Shape;153;p18"/>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54" name="Google Shape;154;p18"/>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155" name="Google Shape;155;p18"/>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크롤링을 이용해 사용할 데이터 다운로드</a:t>
            </a:r>
            <a:endParaRPr b="1" sz="2400">
              <a:solidFill>
                <a:srgbClr val="A0B4E6"/>
              </a:solidFill>
              <a:latin typeface="Malgun Gothic"/>
              <a:ea typeface="Malgun Gothic"/>
              <a:cs typeface="Malgun Gothic"/>
              <a:sym typeface="Malgun Gothic"/>
            </a:endParaRPr>
          </a:p>
        </p:txBody>
      </p:sp>
      <p:sp>
        <p:nvSpPr>
          <p:cNvPr id="156" name="Google Shape;156;p18"/>
          <p:cNvSpPr txBox="1"/>
          <p:nvPr/>
        </p:nvSpPr>
        <p:spPr>
          <a:xfrm>
            <a:off x="405732" y="1452701"/>
            <a:ext cx="2607733" cy="3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Calibri"/>
                <a:ea typeface="Calibri"/>
                <a:cs typeface="Calibri"/>
                <a:sym typeface="Calibri"/>
              </a:rPr>
              <a:t>크롤링 A</a:t>
            </a:r>
            <a:endParaRPr b="1" i="0" sz="1500" u="none" cap="none" strike="noStrike">
              <a:solidFill>
                <a:schemeClr val="dk1"/>
              </a:solidFill>
              <a:latin typeface="Calibri"/>
              <a:ea typeface="Calibri"/>
              <a:cs typeface="Calibri"/>
              <a:sym typeface="Calibri"/>
            </a:endParaRPr>
          </a:p>
        </p:txBody>
      </p:sp>
      <p:sp>
        <p:nvSpPr>
          <p:cNvPr id="157" name="Google Shape;157;p18"/>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8"/>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9" name="Google Shape;159;p18"/>
          <p:cNvPicPr preferRelativeResize="0"/>
          <p:nvPr/>
        </p:nvPicPr>
        <p:blipFill rotWithShape="1">
          <a:blip r:embed="rId3">
            <a:alphaModFix/>
          </a:blip>
          <a:srcRect b="0" l="0" r="0" t="0"/>
          <a:stretch/>
        </p:blipFill>
        <p:spPr>
          <a:xfrm>
            <a:off x="160864" y="1871662"/>
            <a:ext cx="8857649" cy="4735281"/>
          </a:xfrm>
          <a:prstGeom prst="rect">
            <a:avLst/>
          </a:prstGeom>
          <a:noFill/>
          <a:ln>
            <a:noFill/>
          </a:ln>
        </p:spPr>
      </p:pic>
      <p:pic>
        <p:nvPicPr>
          <p:cNvPr id="160" name="Google Shape;160;p18"/>
          <p:cNvPicPr preferRelativeResize="0"/>
          <p:nvPr/>
        </p:nvPicPr>
        <p:blipFill rotWithShape="1">
          <a:blip r:embed="rId4">
            <a:alphaModFix/>
          </a:blip>
          <a:srcRect b="0" l="0" r="0" t="0"/>
          <a:stretch/>
        </p:blipFill>
        <p:spPr>
          <a:xfrm>
            <a:off x="160864" y="1871662"/>
            <a:ext cx="8857649" cy="4867629"/>
          </a:xfrm>
          <a:prstGeom prst="rect">
            <a:avLst/>
          </a:prstGeom>
          <a:noFill/>
          <a:ln>
            <a:noFill/>
          </a:ln>
        </p:spPr>
      </p:pic>
      <p:pic>
        <p:nvPicPr>
          <p:cNvPr id="161" name="Google Shape;161;p18"/>
          <p:cNvPicPr preferRelativeResize="0"/>
          <p:nvPr/>
        </p:nvPicPr>
        <p:blipFill rotWithShape="1">
          <a:blip r:embed="rId5">
            <a:alphaModFix/>
          </a:blip>
          <a:srcRect b="0" l="0" r="0" t="0"/>
          <a:stretch/>
        </p:blipFill>
        <p:spPr>
          <a:xfrm>
            <a:off x="160865" y="1871662"/>
            <a:ext cx="8822268" cy="4867629"/>
          </a:xfrm>
          <a:prstGeom prst="rect">
            <a:avLst/>
          </a:prstGeom>
          <a:noFill/>
          <a:ln>
            <a:noFill/>
          </a:ln>
        </p:spPr>
      </p:pic>
      <p:pic>
        <p:nvPicPr>
          <p:cNvPr id="162" name="Google Shape;162;p18"/>
          <p:cNvPicPr preferRelativeResize="0"/>
          <p:nvPr/>
        </p:nvPicPr>
        <p:blipFill rotWithShape="1">
          <a:blip r:embed="rId6">
            <a:alphaModFix/>
          </a:blip>
          <a:srcRect b="0" l="0" r="0" t="0"/>
          <a:stretch/>
        </p:blipFill>
        <p:spPr>
          <a:xfrm>
            <a:off x="160865" y="1871663"/>
            <a:ext cx="8477809" cy="4867628"/>
          </a:xfrm>
          <a:prstGeom prst="rect">
            <a:avLst/>
          </a:prstGeom>
          <a:noFill/>
          <a:ln>
            <a:noFill/>
          </a:ln>
        </p:spPr>
      </p:pic>
      <p:pic>
        <p:nvPicPr>
          <p:cNvPr id="163" name="Google Shape;163;p18"/>
          <p:cNvPicPr preferRelativeResize="0"/>
          <p:nvPr/>
        </p:nvPicPr>
        <p:blipFill rotWithShape="1">
          <a:blip r:embed="rId7">
            <a:alphaModFix/>
          </a:blip>
          <a:srcRect b="0" l="0" r="0" t="0"/>
          <a:stretch/>
        </p:blipFill>
        <p:spPr>
          <a:xfrm>
            <a:off x="160866" y="1871664"/>
            <a:ext cx="8822268" cy="48676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cxnSp>
        <p:nvCxnSpPr>
          <p:cNvPr id="168" name="Google Shape;168;p19"/>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69" name="Google Shape;169;p19"/>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170" name="Google Shape;170;p19"/>
          <p:cNvSpPr txBox="1"/>
          <p:nvPr>
            <p:ph type="title"/>
          </p:nvPr>
        </p:nvSpPr>
        <p:spPr>
          <a:xfrm>
            <a:off x="332317" y="988485"/>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크롤링을 이용해 사용할 데이터 다운로드</a:t>
            </a:r>
            <a:endParaRPr b="1" sz="2400">
              <a:solidFill>
                <a:srgbClr val="A0B4E6"/>
              </a:solidFill>
              <a:latin typeface="Malgun Gothic"/>
              <a:ea typeface="Malgun Gothic"/>
              <a:cs typeface="Malgun Gothic"/>
              <a:sym typeface="Malgun Gothic"/>
            </a:endParaRPr>
          </a:p>
        </p:txBody>
      </p:sp>
      <p:sp>
        <p:nvSpPr>
          <p:cNvPr id="171" name="Google Shape;171;p19"/>
          <p:cNvSpPr txBox="1"/>
          <p:nvPr/>
        </p:nvSpPr>
        <p:spPr>
          <a:xfrm>
            <a:off x="405732" y="1433651"/>
            <a:ext cx="2607733" cy="3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Calibri"/>
                <a:ea typeface="Calibri"/>
                <a:cs typeface="Calibri"/>
                <a:sym typeface="Calibri"/>
              </a:rPr>
              <a:t>크롤링 B</a:t>
            </a:r>
            <a:endParaRPr b="1" i="0" sz="1500" u="none" cap="none" strike="noStrike">
              <a:solidFill>
                <a:schemeClr val="dk1"/>
              </a:solidFill>
              <a:latin typeface="Calibri"/>
              <a:ea typeface="Calibri"/>
              <a:cs typeface="Calibri"/>
              <a:sym typeface="Calibri"/>
            </a:endParaRPr>
          </a:p>
        </p:txBody>
      </p:sp>
      <p:sp>
        <p:nvSpPr>
          <p:cNvPr id="172" name="Google Shape;172;p19"/>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19"/>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4" name="Google Shape;174;p19"/>
          <p:cNvPicPr preferRelativeResize="0"/>
          <p:nvPr/>
        </p:nvPicPr>
        <p:blipFill rotWithShape="1">
          <a:blip r:embed="rId3">
            <a:alphaModFix/>
          </a:blip>
          <a:srcRect b="0" l="0" r="0" t="0"/>
          <a:stretch/>
        </p:blipFill>
        <p:spPr>
          <a:xfrm>
            <a:off x="132348" y="1868656"/>
            <a:ext cx="8850786" cy="4735280"/>
          </a:xfrm>
          <a:prstGeom prst="rect">
            <a:avLst/>
          </a:prstGeom>
          <a:noFill/>
          <a:ln>
            <a:noFill/>
          </a:ln>
        </p:spPr>
      </p:pic>
      <p:pic>
        <p:nvPicPr>
          <p:cNvPr id="175" name="Google Shape;175;p19"/>
          <p:cNvPicPr preferRelativeResize="0"/>
          <p:nvPr/>
        </p:nvPicPr>
        <p:blipFill rotWithShape="1">
          <a:blip r:embed="rId4">
            <a:alphaModFix/>
          </a:blip>
          <a:srcRect b="0" l="0" r="0" t="0"/>
          <a:stretch/>
        </p:blipFill>
        <p:spPr>
          <a:xfrm>
            <a:off x="132348" y="1868656"/>
            <a:ext cx="8850784" cy="4853240"/>
          </a:xfrm>
          <a:prstGeom prst="rect">
            <a:avLst/>
          </a:prstGeom>
          <a:noFill/>
          <a:ln>
            <a:noFill/>
          </a:ln>
        </p:spPr>
      </p:pic>
      <p:pic>
        <p:nvPicPr>
          <p:cNvPr id="176" name="Google Shape;176;p19"/>
          <p:cNvPicPr preferRelativeResize="0"/>
          <p:nvPr/>
        </p:nvPicPr>
        <p:blipFill rotWithShape="1">
          <a:blip r:embed="rId5">
            <a:alphaModFix/>
          </a:blip>
          <a:srcRect b="0" l="0" r="0" t="0"/>
          <a:stretch/>
        </p:blipFill>
        <p:spPr>
          <a:xfrm>
            <a:off x="132348" y="1868656"/>
            <a:ext cx="8850784" cy="4853240"/>
          </a:xfrm>
          <a:prstGeom prst="rect">
            <a:avLst/>
          </a:prstGeom>
          <a:noFill/>
          <a:ln>
            <a:noFill/>
          </a:ln>
        </p:spPr>
      </p:pic>
      <p:pic>
        <p:nvPicPr>
          <p:cNvPr id="177" name="Google Shape;177;p19"/>
          <p:cNvPicPr preferRelativeResize="0"/>
          <p:nvPr/>
        </p:nvPicPr>
        <p:blipFill rotWithShape="1">
          <a:blip r:embed="rId6">
            <a:alphaModFix/>
          </a:blip>
          <a:srcRect b="0" l="0" r="0" t="0"/>
          <a:stretch/>
        </p:blipFill>
        <p:spPr>
          <a:xfrm>
            <a:off x="132348" y="1868656"/>
            <a:ext cx="8850784" cy="4853240"/>
          </a:xfrm>
          <a:prstGeom prst="rect">
            <a:avLst/>
          </a:prstGeom>
          <a:noFill/>
          <a:ln>
            <a:noFill/>
          </a:ln>
        </p:spPr>
      </p:pic>
      <p:pic>
        <p:nvPicPr>
          <p:cNvPr id="178" name="Google Shape;178;p19"/>
          <p:cNvPicPr preferRelativeResize="0"/>
          <p:nvPr/>
        </p:nvPicPr>
        <p:blipFill rotWithShape="1">
          <a:blip r:embed="rId7">
            <a:alphaModFix/>
          </a:blip>
          <a:srcRect b="0" l="0" r="0" t="0"/>
          <a:stretch/>
        </p:blipFill>
        <p:spPr>
          <a:xfrm>
            <a:off x="2430378" y="1750695"/>
            <a:ext cx="4651763" cy="5011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ppt_w</p:attrName>
                                        </p:attrNameLst>
                                      </p:cBhvr>
                                      <p:tavLst>
                                        <p:tav fmla="" tm="0">
                                          <p:val>
                                            <p:strVal val="0"/>
                                          </p:val>
                                        </p:tav>
                                        <p:tav fmla="" tm="100000">
                                          <p:val>
                                            <p:strVal val="#ppt_w"/>
                                          </p:val>
                                        </p:tav>
                                      </p:tavLst>
                                    </p:anim>
                                    <p:anim calcmode="lin" valueType="num">
                                      <p:cBhvr additive="base">
                                        <p:cTn dur="500"/>
                                        <p:tgtEl>
                                          <p:spTgt spid="1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cxnSp>
        <p:nvCxnSpPr>
          <p:cNvPr id="183" name="Google Shape;183;p20"/>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84" name="Google Shape;184;p20"/>
          <p:cNvSpPr txBox="1"/>
          <p:nvPr/>
        </p:nvSpPr>
        <p:spPr>
          <a:xfrm>
            <a:off x="5604933" y="262466"/>
            <a:ext cx="3378200" cy="2690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03. 데이터 수집 및 분석</a:t>
            </a:r>
            <a:endParaRPr b="1" i="0" sz="1200" u="none" cap="none" strike="noStrike">
              <a:solidFill>
                <a:srgbClr val="7F7F7F"/>
              </a:solidFill>
              <a:latin typeface="Malgun Gothic"/>
              <a:ea typeface="Malgun Gothic"/>
              <a:cs typeface="Malgun Gothic"/>
              <a:sym typeface="Malgun Gothic"/>
            </a:endParaRPr>
          </a:p>
        </p:txBody>
      </p:sp>
      <p:sp>
        <p:nvSpPr>
          <p:cNvPr id="185" name="Google Shape;185;p20"/>
          <p:cNvSpPr txBox="1"/>
          <p:nvPr>
            <p:ph type="title"/>
          </p:nvPr>
        </p:nvSpPr>
        <p:spPr>
          <a:xfrm>
            <a:off x="332317" y="1017060"/>
            <a:ext cx="6089260" cy="5621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크롤링을 이용해 사용할 데이터 다운로드</a:t>
            </a:r>
            <a:endParaRPr b="1" sz="2400">
              <a:solidFill>
                <a:srgbClr val="A0B4E6"/>
              </a:solidFill>
              <a:latin typeface="Malgun Gothic"/>
              <a:ea typeface="Malgun Gothic"/>
              <a:cs typeface="Malgun Gothic"/>
              <a:sym typeface="Malgun Gothic"/>
            </a:endParaRPr>
          </a:p>
        </p:txBody>
      </p:sp>
      <p:sp>
        <p:nvSpPr>
          <p:cNvPr id="186" name="Google Shape;186;p20"/>
          <p:cNvSpPr txBox="1"/>
          <p:nvPr/>
        </p:nvSpPr>
        <p:spPr>
          <a:xfrm>
            <a:off x="405732" y="1452701"/>
            <a:ext cx="2607733" cy="3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Calibri"/>
                <a:ea typeface="Calibri"/>
                <a:cs typeface="Calibri"/>
                <a:sym typeface="Calibri"/>
              </a:rPr>
              <a:t>크롤링 C</a:t>
            </a:r>
            <a:endParaRPr b="1" i="0" sz="1500" u="none" cap="none" strike="noStrike">
              <a:solidFill>
                <a:schemeClr val="dk1"/>
              </a:solidFill>
              <a:latin typeface="Calibri"/>
              <a:ea typeface="Calibri"/>
              <a:cs typeface="Calibri"/>
              <a:sym typeface="Calibri"/>
            </a:endParaRPr>
          </a:p>
        </p:txBody>
      </p:sp>
      <p:sp>
        <p:nvSpPr>
          <p:cNvPr id="187" name="Google Shape;187;p20"/>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20"/>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9" name="Google Shape;189;p20"/>
          <p:cNvPicPr preferRelativeResize="0"/>
          <p:nvPr/>
        </p:nvPicPr>
        <p:blipFill rotWithShape="1">
          <a:blip r:embed="rId3">
            <a:alphaModFix/>
          </a:blip>
          <a:srcRect b="0" l="0" r="0" t="0"/>
          <a:stretch/>
        </p:blipFill>
        <p:spPr>
          <a:xfrm>
            <a:off x="132348" y="1871161"/>
            <a:ext cx="8886166" cy="4842459"/>
          </a:xfrm>
          <a:prstGeom prst="rect">
            <a:avLst/>
          </a:prstGeom>
          <a:noFill/>
          <a:ln>
            <a:noFill/>
          </a:ln>
        </p:spPr>
      </p:pic>
      <p:pic>
        <p:nvPicPr>
          <p:cNvPr id="190" name="Google Shape;190;p20"/>
          <p:cNvPicPr preferRelativeResize="0"/>
          <p:nvPr/>
        </p:nvPicPr>
        <p:blipFill rotWithShape="1">
          <a:blip r:embed="rId4">
            <a:alphaModFix/>
          </a:blip>
          <a:srcRect b="0" l="0" r="0" t="0"/>
          <a:stretch/>
        </p:blipFill>
        <p:spPr>
          <a:xfrm>
            <a:off x="132348" y="1871161"/>
            <a:ext cx="8886166" cy="4842459"/>
          </a:xfrm>
          <a:prstGeom prst="rect">
            <a:avLst/>
          </a:prstGeom>
          <a:noFill/>
          <a:ln>
            <a:noFill/>
          </a:ln>
        </p:spPr>
      </p:pic>
      <p:pic>
        <p:nvPicPr>
          <p:cNvPr id="191" name="Google Shape;191;p20"/>
          <p:cNvPicPr preferRelativeResize="0"/>
          <p:nvPr/>
        </p:nvPicPr>
        <p:blipFill rotWithShape="1">
          <a:blip r:embed="rId5">
            <a:alphaModFix/>
          </a:blip>
          <a:srcRect b="0" l="0" r="0" t="0"/>
          <a:stretch/>
        </p:blipFill>
        <p:spPr>
          <a:xfrm>
            <a:off x="132348" y="1871160"/>
            <a:ext cx="8886166" cy="4842459"/>
          </a:xfrm>
          <a:prstGeom prst="rect">
            <a:avLst/>
          </a:prstGeom>
          <a:noFill/>
          <a:ln>
            <a:noFill/>
          </a:ln>
        </p:spPr>
      </p:pic>
      <p:pic>
        <p:nvPicPr>
          <p:cNvPr id="192" name="Google Shape;192;p20"/>
          <p:cNvPicPr preferRelativeResize="0"/>
          <p:nvPr/>
        </p:nvPicPr>
        <p:blipFill rotWithShape="1">
          <a:blip r:embed="rId6">
            <a:alphaModFix/>
          </a:blip>
          <a:srcRect b="0" l="0" r="0" t="0"/>
          <a:stretch/>
        </p:blipFill>
        <p:spPr>
          <a:xfrm>
            <a:off x="132348" y="1871161"/>
            <a:ext cx="8893027" cy="48424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21"/>
          <p:cNvCxnSpPr/>
          <p:nvPr/>
        </p:nvCxnSpPr>
        <p:spPr>
          <a:xfrm>
            <a:off x="0" y="541867"/>
            <a:ext cx="9144000" cy="0"/>
          </a:xfrm>
          <a:prstGeom prst="straightConnector1">
            <a:avLst/>
          </a:prstGeom>
          <a:noFill/>
          <a:ln cap="flat" cmpd="sng" w="28575">
            <a:solidFill>
              <a:srgbClr val="A0B4E6"/>
            </a:solidFill>
            <a:prstDash val="solid"/>
            <a:miter lim="8000"/>
            <a:headEnd len="sm" w="sm" type="none"/>
            <a:tailEnd len="sm" w="sm" type="none"/>
          </a:ln>
        </p:spPr>
      </p:cxnSp>
      <p:sp>
        <p:nvSpPr>
          <p:cNvPr id="198" name="Google Shape;198;p21"/>
          <p:cNvSpPr txBox="1"/>
          <p:nvPr/>
        </p:nvSpPr>
        <p:spPr>
          <a:xfrm>
            <a:off x="5604933" y="262466"/>
            <a:ext cx="3378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ko-KR" sz="1200" u="none" cap="none" strike="noStrike">
                <a:solidFill>
                  <a:srgbClr val="7F7F7F"/>
                </a:solidFill>
                <a:latin typeface="Malgun Gothic"/>
                <a:ea typeface="Malgun Gothic"/>
                <a:cs typeface="Malgun Gothic"/>
                <a:sym typeface="Malgun Gothic"/>
              </a:rPr>
              <a:t>04. </a:t>
            </a:r>
            <a:r>
              <a:rPr b="1" lang="ko-KR" sz="1200">
                <a:solidFill>
                  <a:srgbClr val="7F7F7F"/>
                </a:solidFill>
                <a:latin typeface="Malgun Gothic"/>
                <a:ea typeface="Malgun Gothic"/>
                <a:cs typeface="Malgun Gothic"/>
                <a:sym typeface="Malgun Gothic"/>
              </a:rPr>
              <a:t>데이터 수집 및 분석</a:t>
            </a:r>
            <a:r>
              <a:rPr b="1" i="0" lang="ko-KR" sz="1200" u="none" cap="none" strike="noStrike">
                <a:solidFill>
                  <a:srgbClr val="7F7F7F"/>
                </a:solidFill>
                <a:latin typeface="Malgun Gothic"/>
                <a:ea typeface="Malgun Gothic"/>
                <a:cs typeface="Malgun Gothic"/>
                <a:sym typeface="Malgun Gothic"/>
              </a:rPr>
              <a:t> </a:t>
            </a:r>
            <a:endParaRPr b="1" i="0" sz="1200" u="none" cap="none" strike="noStrike">
              <a:solidFill>
                <a:srgbClr val="7F7F7F"/>
              </a:solidFill>
              <a:latin typeface="Malgun Gothic"/>
              <a:ea typeface="Malgun Gothic"/>
              <a:cs typeface="Malgun Gothic"/>
              <a:sym typeface="Malgun Gothic"/>
            </a:endParaRPr>
          </a:p>
        </p:txBody>
      </p:sp>
      <p:sp>
        <p:nvSpPr>
          <p:cNvPr id="199" name="Google Shape;199;p21"/>
          <p:cNvSpPr txBox="1"/>
          <p:nvPr>
            <p:ph type="title"/>
          </p:nvPr>
        </p:nvSpPr>
        <p:spPr>
          <a:xfrm>
            <a:off x="332317" y="1017060"/>
            <a:ext cx="6089400" cy="56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0B4E6"/>
              </a:buClr>
              <a:buSzPts val="2400"/>
              <a:buFont typeface="Malgun Gothic"/>
              <a:buNone/>
            </a:pPr>
            <a:r>
              <a:rPr b="1" lang="ko-KR" sz="2400">
                <a:solidFill>
                  <a:srgbClr val="A0B4E6"/>
                </a:solidFill>
                <a:latin typeface="Malgun Gothic"/>
                <a:ea typeface="Malgun Gothic"/>
                <a:cs typeface="Malgun Gothic"/>
                <a:sym typeface="Malgun Gothic"/>
              </a:rPr>
              <a:t>관련 논문 및 기사 워드 클라우드</a:t>
            </a:r>
            <a:endParaRPr b="1" sz="2400">
              <a:solidFill>
                <a:srgbClr val="A0B4E6"/>
              </a:solidFill>
              <a:latin typeface="Malgun Gothic"/>
              <a:ea typeface="Malgun Gothic"/>
              <a:cs typeface="Malgun Gothic"/>
              <a:sym typeface="Malgun Gothic"/>
            </a:endParaRPr>
          </a:p>
        </p:txBody>
      </p:sp>
      <p:sp>
        <p:nvSpPr>
          <p:cNvPr id="200" name="Google Shape;200;p21"/>
          <p:cNvSpPr/>
          <p:nvPr/>
        </p:nvSpPr>
        <p:spPr>
          <a:xfrm flipH="1">
            <a:off x="0" y="245534"/>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21"/>
          <p:cNvSpPr/>
          <p:nvPr/>
        </p:nvSpPr>
        <p:spPr>
          <a:xfrm rot="10800000">
            <a:off x="8466" y="389467"/>
            <a:ext cx="457200" cy="457200"/>
          </a:xfrm>
          <a:prstGeom prst="blockArc">
            <a:avLst>
              <a:gd fmla="val 10800000" name="adj1"/>
              <a:gd fmla="val 0" name="adj2"/>
              <a:gd fmla="val 25000" name="adj3"/>
            </a:avLst>
          </a:prstGeom>
          <a:solidFill>
            <a:srgbClr val="A0B4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2" name="Google Shape;202;p21"/>
          <p:cNvPicPr preferRelativeResize="0"/>
          <p:nvPr/>
        </p:nvPicPr>
        <p:blipFill>
          <a:blip r:embed="rId3">
            <a:alphaModFix/>
          </a:blip>
          <a:stretch>
            <a:fillRect/>
          </a:stretch>
        </p:blipFill>
        <p:spPr>
          <a:xfrm>
            <a:off x="3817777" y="1455200"/>
            <a:ext cx="5165448" cy="5207875"/>
          </a:xfrm>
          <a:prstGeom prst="rect">
            <a:avLst/>
          </a:prstGeom>
          <a:noFill/>
          <a:ln>
            <a:noFill/>
          </a:ln>
        </p:spPr>
      </p:pic>
      <p:sp>
        <p:nvSpPr>
          <p:cNvPr id="203" name="Google Shape;203;p21"/>
          <p:cNvSpPr/>
          <p:nvPr/>
        </p:nvSpPr>
        <p:spPr>
          <a:xfrm>
            <a:off x="3531805" y="3352800"/>
            <a:ext cx="402000" cy="559800"/>
          </a:xfrm>
          <a:prstGeom prst="rightArrow">
            <a:avLst>
              <a:gd fmla="val 50000" name="adj1"/>
              <a:gd fmla="val 50000" name="adj2"/>
            </a:avLst>
          </a:prstGeom>
          <a:solidFill>
            <a:schemeClr val="accen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21"/>
          <p:cNvPicPr preferRelativeResize="0"/>
          <p:nvPr/>
        </p:nvPicPr>
        <p:blipFill>
          <a:blip r:embed="rId4">
            <a:alphaModFix/>
          </a:blip>
          <a:stretch>
            <a:fillRect/>
          </a:stretch>
        </p:blipFill>
        <p:spPr>
          <a:xfrm>
            <a:off x="304800" y="1749635"/>
            <a:ext cx="3227004" cy="48618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ppt_w</p:attrName>
                                        </p:attrNameLst>
                                      </p:cBhvr>
                                      <p:tavLst>
                                        <p:tav fmla="" tm="0">
                                          <p:val>
                                            <p:strVal val="0"/>
                                          </p:val>
                                        </p:tav>
                                        <p:tav fmla="" tm="100000">
                                          <p:val>
                                            <p:strVal val="#ppt_w"/>
                                          </p:val>
                                        </p:tav>
                                      </p:tavLst>
                                    </p:anim>
                                    <p:anim calcmode="lin" valueType="num">
                                      <p:cBhvr additive="base">
                                        <p:cTn dur="500"/>
                                        <p:tgtEl>
                                          <p:spTgt spid="2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